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404040"/>
    <a:srgbClr val="E8E8E8"/>
    <a:srgbClr val="D9D9D9"/>
    <a:srgbClr val="9A9D91"/>
    <a:srgbClr val="BDBDBD"/>
    <a:srgbClr val="000000"/>
    <a:srgbClr val="949990"/>
    <a:srgbClr val="5C5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20E71-F4F3-4C12-B4D1-8419F9F13E09}" v="6" dt="2026-05-12T07:42:11.700"/>
    <p1510:client id="{D5278ECF-3E9E-42A2-B8B7-EA21ACD516CE}" v="695" dt="2026-05-12T07:41:00.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iwm.org.uk/history/the-vital-role-of-women-in-the-second-world-war" TargetMode="External"/><Relationship Id="rId2" Type="http://schemas.openxmlformats.org/officeDocument/2006/relationships/hyperlink" Target="https://www.ushmm.org/learn/holocaust-and-world-war-ii/world-war-ii-and-the-holocaust" TargetMode="External"/><Relationship Id="rId1" Type="http://schemas.openxmlformats.org/officeDocument/2006/relationships/slideLayout" Target="../slideLayouts/slideLayout2.xml"/><Relationship Id="rId5" Type="http://schemas.openxmlformats.org/officeDocument/2006/relationships/hyperlink" Target="https://www.nationalww2museum.org/war/topics/women-world-war-ii" TargetMode="External"/><Relationship Id="rId4" Type="http://schemas.openxmlformats.org/officeDocument/2006/relationships/hyperlink" Target="https://www.britannica.com/topic/Womens-Army-Cor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omen in military uniforms&#10;&#10;AI-generated content may be incorrect.">
            <a:extLst>
              <a:ext uri="{FF2B5EF4-FFF2-40B4-BE49-F238E27FC236}">
                <a16:creationId xmlns:a16="http://schemas.microsoft.com/office/drawing/2014/main" id="{07BF5016-9206-9DA7-4FFE-C06CAF9C11A3}"/>
              </a:ext>
            </a:extLst>
          </p:cNvPr>
          <p:cNvPicPr>
            <a:picLocks noChangeAspect="1"/>
          </p:cNvPicPr>
          <p:nvPr/>
        </p:nvPicPr>
        <p:blipFill>
          <a:blip r:embed="rId2">
            <a:alphaModFix amt="82000"/>
            <a:extLst>
              <a:ext uri="{BEBA8EAE-BF5A-486C-A8C5-ECC9F3942E4B}">
                <a14:imgProps xmlns:a14="http://schemas.microsoft.com/office/drawing/2010/main">
                  <a14:imgLayer r:embed="rId3">
                    <a14:imgEffect>
                      <a14:brightnessContrast bright="-25000"/>
                    </a14:imgEffect>
                  </a14:imgLayer>
                </a14:imgProps>
              </a:ext>
            </a:extLst>
          </a:blip>
          <a:srcRect t="-156" r="-526"/>
          <a:stretch>
            <a:fillRect/>
          </a:stretch>
        </p:blipFill>
        <p:spPr>
          <a:xfrm>
            <a:off x="-3140" y="-1337132"/>
            <a:ext cx="12327696" cy="8881881"/>
          </a:xfrm>
          <a:prstGeom prst="rect">
            <a:avLst/>
          </a:prstGeom>
        </p:spPr>
      </p:pic>
      <p:sp>
        <p:nvSpPr>
          <p:cNvPr id="2" name="Rectangle: Single Corner Snipped 1">
            <a:extLst>
              <a:ext uri="{FF2B5EF4-FFF2-40B4-BE49-F238E27FC236}">
                <a16:creationId xmlns:a16="http://schemas.microsoft.com/office/drawing/2014/main" id="{5AEA6329-427A-D680-56C2-BF3C76664AE4}"/>
              </a:ext>
            </a:extLst>
          </p:cNvPr>
          <p:cNvSpPr/>
          <p:nvPr/>
        </p:nvSpPr>
        <p:spPr>
          <a:xfrm>
            <a:off x="997838" y="1841970"/>
            <a:ext cx="10188956" cy="2530317"/>
          </a:xfrm>
          <a:prstGeom prst="roundRect">
            <a:avLst/>
          </a:prstGeom>
          <a:solidFill>
            <a:srgbClr val="D9D9D9">
              <a:alpha val="15000"/>
            </a:srgbClr>
          </a:solidFill>
          <a:ln>
            <a:solidFill>
              <a:srgbClr val="94999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600" b="1" dirty="0">
                <a:latin typeface="Book Antiqua"/>
                <a:ea typeface="HGPMinchoE"/>
              </a:rPr>
              <a:t>Women's Role in WW2</a:t>
            </a:r>
          </a:p>
        </p:txBody>
      </p:sp>
      <p:pic>
        <p:nvPicPr>
          <p:cNvPr id="5" name="Picture 4" descr="A blue text on a black background&#10;&#10;AI-generated content may be incorrect.">
            <a:extLst>
              <a:ext uri="{FF2B5EF4-FFF2-40B4-BE49-F238E27FC236}">
                <a16:creationId xmlns:a16="http://schemas.microsoft.com/office/drawing/2014/main" id="{C23197CF-36AB-3A5F-5FF3-A6172B2C5683}"/>
              </a:ext>
            </a:extLst>
          </p:cNvPr>
          <p:cNvPicPr>
            <a:picLocks noChangeAspect="1"/>
          </p:cNvPicPr>
          <p:nvPr/>
        </p:nvPicPr>
        <p:blipFill>
          <a:blip r:embed="rId4"/>
          <a:stretch>
            <a:fillRect/>
          </a:stretch>
        </p:blipFill>
        <p:spPr>
          <a:xfrm>
            <a:off x="8660" y="-61408"/>
            <a:ext cx="3628160" cy="1032020"/>
          </a:xfrm>
          <a:prstGeom prst="rect">
            <a:avLst/>
          </a:prstGeom>
        </p:spPr>
      </p:pic>
      <p:pic>
        <p:nvPicPr>
          <p:cNvPr id="7" name="Picture 6" descr="Blue text on a black background&#10;&#10;AI-generated content may be incorrect.">
            <a:extLst>
              <a:ext uri="{FF2B5EF4-FFF2-40B4-BE49-F238E27FC236}">
                <a16:creationId xmlns:a16="http://schemas.microsoft.com/office/drawing/2014/main" id="{8970992A-507F-BE88-9FEA-8B67DCDE16AB}"/>
              </a:ext>
            </a:extLst>
          </p:cNvPr>
          <p:cNvPicPr>
            <a:picLocks noChangeAspect="1"/>
          </p:cNvPicPr>
          <p:nvPr/>
        </p:nvPicPr>
        <p:blipFill>
          <a:blip r:embed="rId5"/>
          <a:stretch>
            <a:fillRect/>
          </a:stretch>
        </p:blipFill>
        <p:spPr>
          <a:xfrm>
            <a:off x="8349961" y="-3897"/>
            <a:ext cx="3752850" cy="1133475"/>
          </a:xfrm>
          <a:prstGeom prst="rect">
            <a:avLst/>
          </a:prstGeom>
        </p:spPr>
      </p:pic>
      <p:sp>
        <p:nvSpPr>
          <p:cNvPr id="9" name="TextBox 8">
            <a:extLst>
              <a:ext uri="{FF2B5EF4-FFF2-40B4-BE49-F238E27FC236}">
                <a16:creationId xmlns:a16="http://schemas.microsoft.com/office/drawing/2014/main" id="{BB2B146F-C254-A744-947F-CA934026D62F}"/>
              </a:ext>
            </a:extLst>
          </p:cNvPr>
          <p:cNvSpPr txBox="1"/>
          <p:nvPr/>
        </p:nvSpPr>
        <p:spPr>
          <a:xfrm>
            <a:off x="3252931" y="141432"/>
            <a:ext cx="42458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Bookman Old Style"/>
              </a:rPr>
              <a:t>2ο ΕΠΑΛ ΡΕΘΥΜΝΟΥ</a:t>
            </a:r>
          </a:p>
          <a:p>
            <a:pPr algn="ctr"/>
            <a:r>
              <a:rPr lang="en-US" sz="1600">
                <a:latin typeface="Bookman Old Style"/>
              </a:rPr>
              <a:t>Project Code:</a:t>
            </a:r>
          </a:p>
          <a:p>
            <a:pPr algn="ctr"/>
            <a:r>
              <a:rPr lang="en-US" sz="1600">
                <a:latin typeface="Bookman Old Style"/>
              </a:rPr>
              <a:t>2024-1-el01-ka122-sch-000231856</a:t>
            </a:r>
          </a:p>
        </p:txBody>
      </p:sp>
      <p:pic>
        <p:nvPicPr>
          <p:cNvPr id="11" name="Picture 10" descr="A blue sign with white text&#10;&#10;AI-generated content may be incorrect.">
            <a:extLst>
              <a:ext uri="{FF2B5EF4-FFF2-40B4-BE49-F238E27FC236}">
                <a16:creationId xmlns:a16="http://schemas.microsoft.com/office/drawing/2014/main" id="{9E590FB5-559C-155B-7383-EEEB45E5DFD1}"/>
              </a:ext>
            </a:extLst>
          </p:cNvPr>
          <p:cNvPicPr>
            <a:picLocks noChangeAspect="1"/>
          </p:cNvPicPr>
          <p:nvPr/>
        </p:nvPicPr>
        <p:blipFill>
          <a:blip r:embed="rId6"/>
          <a:stretch>
            <a:fillRect/>
          </a:stretch>
        </p:blipFill>
        <p:spPr>
          <a:xfrm>
            <a:off x="11046195" y="5697681"/>
            <a:ext cx="1079337" cy="969820"/>
          </a:xfrm>
          <a:prstGeom prst="rect">
            <a:avLst/>
          </a:prstGeom>
        </p:spPr>
      </p:pic>
      <p:sp>
        <p:nvSpPr>
          <p:cNvPr id="13" name="TextBox 12">
            <a:extLst>
              <a:ext uri="{FF2B5EF4-FFF2-40B4-BE49-F238E27FC236}">
                <a16:creationId xmlns:a16="http://schemas.microsoft.com/office/drawing/2014/main" id="{79DCE093-6DA8-91F3-5D83-9F60C65A3619}"/>
              </a:ext>
            </a:extLst>
          </p:cNvPr>
          <p:cNvSpPr txBox="1"/>
          <p:nvPr/>
        </p:nvSpPr>
        <p:spPr>
          <a:xfrm>
            <a:off x="149098" y="6023210"/>
            <a:ext cx="101793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mn-lt"/>
                <a:cs typeface="+mn-lt"/>
              </a:rPr>
              <a:t>« </a:t>
            </a:r>
            <a:r>
              <a:rPr lang="en-US" sz="1200" b="1" dirty="0" err="1"/>
              <a:t>Με</a:t>
            </a:r>
            <a:r>
              <a:rPr lang="en-US" sz="1200" b="1" dirty="0"/>
              <a:t> </a:t>
            </a:r>
            <a:r>
              <a:rPr lang="en-US" sz="1200" b="1" dirty="0" err="1"/>
              <a:t>την</a:t>
            </a:r>
            <a:r>
              <a:rPr lang="en-US" sz="1200" b="1" dirty="0"/>
              <a:t> επ</a:t>
            </a:r>
            <a:r>
              <a:rPr lang="en-US" sz="1200" b="1" dirty="0" err="1"/>
              <a:t>ιχορήγηση</a:t>
            </a:r>
            <a:r>
              <a:rPr lang="en-US" sz="1200" b="1" dirty="0"/>
              <a:t> </a:t>
            </a:r>
            <a:r>
              <a:rPr lang="en-US" sz="1200" b="1" dirty="0" err="1"/>
              <a:t>της</a:t>
            </a:r>
            <a:r>
              <a:rPr lang="en-US" sz="1200" b="1" dirty="0"/>
              <a:t> </a:t>
            </a:r>
            <a:r>
              <a:rPr lang="en-US" sz="1200" b="1" dirty="0" err="1"/>
              <a:t>Ευρω</a:t>
            </a:r>
            <a:r>
              <a:rPr lang="en-US" sz="1200" b="1" dirty="0"/>
              <a:t>πα</a:t>
            </a:r>
            <a:r>
              <a:rPr lang="en-US" sz="1200" b="1" dirty="0" err="1"/>
              <a:t>Ϊκής</a:t>
            </a:r>
            <a:r>
              <a:rPr lang="en-US" sz="1200" b="1" dirty="0"/>
              <a:t> </a:t>
            </a:r>
            <a:r>
              <a:rPr lang="en-US" sz="1200" b="1" dirty="0" err="1"/>
              <a:t>Ένωσης</a:t>
            </a:r>
            <a:r>
              <a:rPr lang="en-US" sz="1200" b="1" dirty="0"/>
              <a:t>, </a:t>
            </a:r>
            <a:r>
              <a:rPr lang="en-US" sz="1200" b="1" dirty="0" err="1"/>
              <a:t>Ωστόσο</a:t>
            </a:r>
            <a:r>
              <a:rPr lang="en-US" sz="1200" b="1" dirty="0"/>
              <a:t>, </a:t>
            </a:r>
            <a:r>
              <a:rPr lang="en-US" sz="1200" b="1" dirty="0" err="1"/>
              <a:t>οι</a:t>
            </a:r>
            <a:r>
              <a:rPr lang="en-US" sz="1200" b="1" dirty="0"/>
              <a:t> απ</a:t>
            </a:r>
            <a:r>
              <a:rPr lang="en-US" sz="1200" b="1" dirty="0" err="1"/>
              <a:t>όψεις</a:t>
            </a:r>
            <a:r>
              <a:rPr lang="en-US" sz="1200" b="1" dirty="0"/>
              <a:t> και </a:t>
            </a:r>
            <a:r>
              <a:rPr lang="en-US" sz="1200" b="1" dirty="0" err="1"/>
              <a:t>οι</a:t>
            </a:r>
            <a:r>
              <a:rPr lang="en-US" sz="1200" b="1" dirty="0"/>
              <a:t> </a:t>
            </a:r>
            <a:r>
              <a:rPr lang="en-US" sz="1200" b="1" dirty="0" err="1"/>
              <a:t>γνώμεις</a:t>
            </a:r>
            <a:r>
              <a:rPr lang="en-US" sz="1200" b="1" dirty="0"/>
              <a:t> π</a:t>
            </a:r>
            <a:r>
              <a:rPr lang="en-US" sz="1200" b="1" dirty="0" err="1"/>
              <a:t>ου</a:t>
            </a:r>
            <a:r>
              <a:rPr lang="en-US" sz="1200" b="1" dirty="0"/>
              <a:t> </a:t>
            </a:r>
            <a:r>
              <a:rPr lang="en-US" sz="1200" b="1" dirty="0" err="1"/>
              <a:t>δι</a:t>
            </a:r>
            <a:r>
              <a:rPr lang="en-US" sz="1200" b="1" dirty="0"/>
              <a:t>α</a:t>
            </a:r>
            <a:r>
              <a:rPr lang="en-US" sz="1200" b="1" dirty="0" err="1"/>
              <a:t>τυ</a:t>
            </a:r>
            <a:r>
              <a:rPr lang="en-US" sz="1200" b="1" dirty="0"/>
              <a:t>π</a:t>
            </a:r>
            <a:r>
              <a:rPr lang="en-US" sz="1200" b="1" dirty="0" err="1"/>
              <a:t>ώνοντ</a:t>
            </a:r>
            <a:r>
              <a:rPr lang="en-US" sz="1200" b="1" dirty="0"/>
              <a:t>αι </a:t>
            </a:r>
            <a:r>
              <a:rPr lang="en-US" sz="1200" b="1" dirty="0" err="1"/>
              <a:t>εκφράζουν</a:t>
            </a:r>
            <a:r>
              <a:rPr lang="en-US" sz="1200" b="1" dirty="0"/>
              <a:t> απ</a:t>
            </a:r>
            <a:r>
              <a:rPr lang="en-US" sz="1200" b="1" dirty="0" err="1"/>
              <a:t>οκλειστικά</a:t>
            </a:r>
            <a:r>
              <a:rPr lang="en-US" sz="1200" b="1" dirty="0"/>
              <a:t> </a:t>
            </a:r>
            <a:r>
              <a:rPr lang="en-US" sz="1200" b="1" dirty="0" err="1"/>
              <a:t>τις</a:t>
            </a:r>
            <a:r>
              <a:rPr lang="en-US" sz="1200" b="1" dirty="0"/>
              <a:t> απ</a:t>
            </a:r>
            <a:r>
              <a:rPr lang="en-US" sz="1200" b="1" dirty="0" err="1"/>
              <a:t>όψεις</a:t>
            </a:r>
            <a:r>
              <a:rPr lang="en-US" sz="1200" b="1" dirty="0"/>
              <a:t> </a:t>
            </a:r>
            <a:r>
              <a:rPr lang="en-US" sz="1200" b="1" dirty="0" err="1"/>
              <a:t>των</a:t>
            </a:r>
            <a:r>
              <a:rPr lang="en-US" sz="1200" b="1" dirty="0"/>
              <a:t> </a:t>
            </a:r>
            <a:r>
              <a:rPr lang="en-US" sz="1200" b="1" dirty="0" err="1"/>
              <a:t>συντάκτων</a:t>
            </a:r>
            <a:r>
              <a:rPr lang="en-US" sz="1200" b="1" dirty="0"/>
              <a:t> και </a:t>
            </a:r>
            <a:r>
              <a:rPr lang="en-US" sz="1200" b="1" dirty="0" err="1"/>
              <a:t>δεν</a:t>
            </a:r>
            <a:r>
              <a:rPr lang="en-US" sz="1200" b="1" dirty="0"/>
              <a:t> α</a:t>
            </a:r>
            <a:r>
              <a:rPr lang="en-US" sz="1200" b="1" dirty="0" err="1"/>
              <a:t>ντι</a:t>
            </a:r>
            <a:r>
              <a:rPr lang="en-US" sz="1200" b="1" dirty="0"/>
              <a:t>π</a:t>
            </a:r>
            <a:r>
              <a:rPr lang="en-US" sz="1200" b="1" dirty="0" err="1"/>
              <a:t>ροσω</a:t>
            </a:r>
            <a:r>
              <a:rPr lang="en-US" sz="1200" b="1" dirty="0"/>
              <a:t>π</a:t>
            </a:r>
            <a:r>
              <a:rPr lang="en-US" sz="1200" b="1" dirty="0" err="1"/>
              <a:t>εύοντ</a:t>
            </a:r>
            <a:r>
              <a:rPr lang="en-US" sz="1200" b="1" dirty="0"/>
              <a:t>αι κατ' α</a:t>
            </a:r>
            <a:r>
              <a:rPr lang="en-US" sz="1200" b="1" dirty="0" err="1"/>
              <a:t>νάγκη</a:t>
            </a:r>
            <a:r>
              <a:rPr lang="en-US" sz="1200" b="1" dirty="0"/>
              <a:t> </a:t>
            </a:r>
            <a:r>
              <a:rPr lang="en-US" sz="1200" b="1" dirty="0" err="1"/>
              <a:t>τις</a:t>
            </a:r>
            <a:r>
              <a:rPr lang="en-US" sz="1200" b="1" dirty="0"/>
              <a:t> απ</a:t>
            </a:r>
            <a:r>
              <a:rPr lang="en-US" sz="1200" b="1" dirty="0" err="1"/>
              <a:t>όψεις</a:t>
            </a:r>
            <a:r>
              <a:rPr lang="en-US" sz="1200" b="1" dirty="0"/>
              <a:t> </a:t>
            </a:r>
            <a:r>
              <a:rPr lang="en-US" sz="1200" b="1" dirty="0" err="1"/>
              <a:t>της</a:t>
            </a:r>
            <a:r>
              <a:rPr lang="en-US" sz="1200" b="1" dirty="0"/>
              <a:t> </a:t>
            </a:r>
            <a:r>
              <a:rPr lang="en-US" sz="1200" b="1" dirty="0" err="1"/>
              <a:t>Ευρω</a:t>
            </a:r>
            <a:r>
              <a:rPr lang="en-US" sz="1200" b="1" dirty="0"/>
              <a:t>πα</a:t>
            </a:r>
            <a:r>
              <a:rPr lang="en-US" sz="1200" b="1" dirty="0" err="1"/>
              <a:t>ϊκής</a:t>
            </a:r>
            <a:r>
              <a:rPr lang="en-US" sz="1200" b="1" dirty="0"/>
              <a:t> </a:t>
            </a:r>
            <a:r>
              <a:rPr lang="en-US" sz="1200" b="1" dirty="0" err="1"/>
              <a:t>Ένωσης</a:t>
            </a:r>
            <a:r>
              <a:rPr lang="en-US" sz="1200" b="1" dirty="0"/>
              <a:t> ή </a:t>
            </a:r>
            <a:r>
              <a:rPr lang="en-US" sz="1200" b="1" dirty="0" err="1"/>
              <a:t>του</a:t>
            </a:r>
            <a:r>
              <a:rPr lang="en-US" sz="1200" b="1" dirty="0"/>
              <a:t> </a:t>
            </a:r>
            <a:r>
              <a:rPr lang="en-US" sz="1200" b="1" dirty="0" err="1"/>
              <a:t>Ιδρύμ</a:t>
            </a:r>
            <a:r>
              <a:rPr lang="en-US" sz="1200" b="1" dirty="0"/>
              <a:t>α</a:t>
            </a:r>
            <a:r>
              <a:rPr lang="en-US" sz="1200" b="1" dirty="0" err="1"/>
              <a:t>τος</a:t>
            </a:r>
            <a:r>
              <a:rPr lang="en-US" sz="1200" b="1" dirty="0"/>
              <a:t> </a:t>
            </a:r>
            <a:r>
              <a:rPr lang="en-US" sz="1200" b="1" dirty="0" err="1"/>
              <a:t>Κρ</a:t>
            </a:r>
            <a:r>
              <a:rPr lang="en-US" sz="1200" b="1" dirty="0"/>
              <a:t>α</a:t>
            </a:r>
            <a:r>
              <a:rPr lang="en-US" sz="1200" b="1" dirty="0" err="1"/>
              <a:t>τικών</a:t>
            </a:r>
            <a:r>
              <a:rPr lang="en-US" sz="1200" b="1" dirty="0"/>
              <a:t> Υπ</a:t>
            </a:r>
            <a:r>
              <a:rPr lang="en-US" sz="1200" b="1" dirty="0" err="1"/>
              <a:t>οτροφιών</a:t>
            </a:r>
            <a:r>
              <a:rPr lang="en-US" sz="1200" b="1" dirty="0"/>
              <a:t> (ΙΚΥ), </a:t>
            </a:r>
            <a:r>
              <a:rPr lang="en-US" sz="1200" b="1" dirty="0" err="1"/>
              <a:t>Ούτε</a:t>
            </a:r>
            <a:r>
              <a:rPr lang="en-US" sz="1200" b="1" dirty="0"/>
              <a:t> η </a:t>
            </a:r>
            <a:r>
              <a:rPr lang="en-US" sz="1200" b="1" dirty="0" err="1"/>
              <a:t>Ευρω</a:t>
            </a:r>
            <a:r>
              <a:rPr lang="en-US" sz="1200" b="1" dirty="0"/>
              <a:t>πα</a:t>
            </a:r>
            <a:r>
              <a:rPr lang="en-US" sz="1200" b="1" dirty="0" err="1"/>
              <a:t>ϊκή</a:t>
            </a:r>
            <a:r>
              <a:rPr lang="en-US" sz="1200" b="1" dirty="0"/>
              <a:t> Ένωση </a:t>
            </a:r>
            <a:r>
              <a:rPr lang="en-US" sz="1200" b="1" dirty="0" err="1"/>
              <a:t>ούτε</a:t>
            </a:r>
            <a:r>
              <a:rPr lang="en-US" sz="1200" b="1" dirty="0"/>
              <a:t> η </a:t>
            </a:r>
            <a:r>
              <a:rPr lang="en-US" sz="1200" b="1" dirty="0" err="1"/>
              <a:t>χορηγούσ</a:t>
            </a:r>
            <a:r>
              <a:rPr lang="en-US" sz="1200" b="1" dirty="0"/>
              <a:t>α α</a:t>
            </a:r>
            <a:r>
              <a:rPr lang="en-US" sz="1200" b="1" dirty="0" err="1"/>
              <a:t>ρχή</a:t>
            </a:r>
            <a:r>
              <a:rPr lang="en-US" sz="1200" b="1" dirty="0"/>
              <a:t> μπ</a:t>
            </a:r>
            <a:r>
              <a:rPr lang="en-US" sz="1200" b="1" dirty="0" err="1"/>
              <a:t>ορούν</a:t>
            </a:r>
            <a:r>
              <a:rPr lang="en-US" sz="1200" b="1" dirty="0"/>
              <a:t> να </a:t>
            </a:r>
            <a:r>
              <a:rPr lang="en-US" sz="1200" b="1" dirty="0" err="1"/>
              <a:t>θεωρηθούν</a:t>
            </a:r>
            <a:r>
              <a:rPr lang="en-US" sz="1200" b="1" dirty="0"/>
              <a:t> υπ</a:t>
            </a:r>
            <a:r>
              <a:rPr lang="en-US" sz="1200" b="1" dirty="0" err="1"/>
              <a:t>εύθηνες</a:t>
            </a:r>
            <a:r>
              <a:rPr lang="en-US" sz="1200" b="1" dirty="0"/>
              <a:t> </a:t>
            </a:r>
            <a:r>
              <a:rPr lang="en-US" sz="1200" b="1" dirty="0" err="1"/>
              <a:t>γι</a:t>
            </a:r>
            <a:r>
              <a:rPr lang="en-US" sz="1200" b="1" dirty="0"/>
              <a:t>α α</a:t>
            </a:r>
            <a:r>
              <a:rPr lang="en-US" sz="1200" b="1" dirty="0" err="1"/>
              <a:t>υτές</a:t>
            </a:r>
            <a:r>
              <a:rPr lang="en-US" sz="1200" b="1" dirty="0"/>
              <a:t>.</a:t>
            </a:r>
            <a:r>
              <a:rPr lang="en-US" sz="1200" b="1" dirty="0">
                <a:ea typeface="+mn-lt"/>
                <a:cs typeface="+mn-lt"/>
              </a:rPr>
              <a:t>» </a:t>
            </a:r>
            <a:endParaRPr lang="en-US" sz="1200" b="1" dirty="0"/>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extLst>
              <a:ext uri="{FF2B5EF4-FFF2-40B4-BE49-F238E27FC236}">
                <a16:creationId xmlns:a16="http://schemas.microsoft.com/office/drawing/2014/main" id="{C049E3CB-B0B9-D3B3-8690-08E2A3D87DE3}"/>
              </a:ext>
            </a:extLst>
          </p:cNvPr>
          <p:cNvPicPr>
            <a:picLocks noChangeAspect="1"/>
          </p:cNvPicPr>
          <p:nvPr/>
        </p:nvPicPr>
        <p:blipFill>
          <a:blip r:embed="rId2">
            <a:alphaModFix amt="93000"/>
            <a:extLst>
              <a:ext uri="{BEBA8EAE-BF5A-486C-A8C5-ECC9F3942E4B}">
                <a14:imgProps xmlns:a14="http://schemas.microsoft.com/office/drawing/2010/main">
                  <a14:imgLayer r:embed="rId3">
                    <a14:imgEffect>
                      <a14:saturation sat="104000"/>
                    </a14:imgEffect>
                    <a14:imgEffect>
                      <a14:brightnessContrast contrast="8000"/>
                    </a14:imgEffect>
                  </a14:imgLayer>
                </a14:imgProps>
              </a:ext>
            </a:extLst>
          </a:blip>
          <a:stretch>
            <a:fillRect/>
          </a:stretch>
        </p:blipFill>
        <p:spPr>
          <a:xfrm>
            <a:off x="2056" y="-1"/>
            <a:ext cx="12281962" cy="9228667"/>
          </a:xfrm>
          <a:prstGeom prst="rect">
            <a:avLst/>
          </a:prstGeom>
        </p:spPr>
      </p:pic>
      <p:sp>
        <p:nvSpPr>
          <p:cNvPr id="11" name="Rectangle: Rounded Corners 10">
            <a:extLst>
              <a:ext uri="{FF2B5EF4-FFF2-40B4-BE49-F238E27FC236}">
                <a16:creationId xmlns:a16="http://schemas.microsoft.com/office/drawing/2014/main" id="{14B0F66A-37DA-0E3D-17F2-ACB72539607C}"/>
              </a:ext>
            </a:extLst>
          </p:cNvPr>
          <p:cNvSpPr/>
          <p:nvPr/>
        </p:nvSpPr>
        <p:spPr>
          <a:xfrm>
            <a:off x="251945" y="4715828"/>
            <a:ext cx="11859427" cy="2044097"/>
          </a:xfrm>
          <a:prstGeom prst="roundRect">
            <a:avLst/>
          </a:prstGeom>
          <a:solidFill>
            <a:srgbClr val="D9D9D9">
              <a:alpha val="7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BC5F8A-DEEC-E720-4243-FB345794BAB6}"/>
              </a:ext>
            </a:extLst>
          </p:cNvPr>
          <p:cNvSpPr txBox="1"/>
          <p:nvPr/>
        </p:nvSpPr>
        <p:spPr>
          <a:xfrm>
            <a:off x="376596" y="4720519"/>
            <a:ext cx="11752484" cy="2092881"/>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500" dirty="0">
                <a:latin typeface="Bookman Old Style"/>
                <a:ea typeface="+mn-lt"/>
                <a:cs typeface="+mn-lt"/>
              </a:rPr>
              <a:t>During World War II, women’s roles changed dramatically.</a:t>
            </a:r>
            <a:br>
              <a:rPr lang="en-US" sz="2500" dirty="0">
                <a:latin typeface="Bookman Old Style"/>
                <a:ea typeface="+mn-lt"/>
                <a:cs typeface="+mn-lt"/>
              </a:rPr>
            </a:br>
            <a:r>
              <a:rPr lang="en-US" sz="2500" dirty="0">
                <a:latin typeface="Bookman Old Style"/>
                <a:ea typeface="+mn-lt"/>
                <a:cs typeface="+mn-lt"/>
              </a:rPr>
              <a:t> With millions of men fighting on the front lines, women stepped into jobs, responsibilities, and positions that had previously been reserved for men.</a:t>
            </a:r>
            <a:br>
              <a:rPr lang="en-US" sz="2500" dirty="0">
                <a:latin typeface="Bookman Old Style"/>
                <a:ea typeface="+mn-lt"/>
                <a:cs typeface="+mn-lt"/>
              </a:rPr>
            </a:br>
            <a:r>
              <a:rPr lang="en-US" sz="2500" dirty="0">
                <a:latin typeface="Bookman Old Style"/>
                <a:ea typeface="+mn-lt"/>
                <a:cs typeface="+mn-lt"/>
              </a:rPr>
              <a:t> Their contribution was crucial to the war effort and reshaped social attitudes toward gender roles.</a:t>
            </a:r>
            <a:endParaRPr lang="en-US" sz="2500">
              <a:latin typeface="Bookman Old Style"/>
            </a:endParaRPr>
          </a:p>
        </p:txBody>
      </p:sp>
      <p:sp>
        <p:nvSpPr>
          <p:cNvPr id="13" name="Rectangle: Rounded Corners 12">
            <a:extLst>
              <a:ext uri="{FF2B5EF4-FFF2-40B4-BE49-F238E27FC236}">
                <a16:creationId xmlns:a16="http://schemas.microsoft.com/office/drawing/2014/main" id="{33E4CFE8-D8D1-B297-873D-AD41463CA7F0}"/>
              </a:ext>
            </a:extLst>
          </p:cNvPr>
          <p:cNvSpPr/>
          <p:nvPr/>
        </p:nvSpPr>
        <p:spPr>
          <a:xfrm>
            <a:off x="376071" y="362856"/>
            <a:ext cx="3639464" cy="594492"/>
          </a:xfrm>
          <a:prstGeom prst="round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Bookman Old Style"/>
              </a:rPr>
              <a:t>INTRODUCTION</a:t>
            </a:r>
          </a:p>
        </p:txBody>
      </p:sp>
    </p:spTree>
    <p:extLst>
      <p:ext uri="{BB962C8B-B14F-4D97-AF65-F5344CB8AC3E}">
        <p14:creationId xmlns:p14="http://schemas.microsoft.com/office/powerpoint/2010/main" val="14727153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 War II: Photos of Women Factory Workers on the Home Front, 1943">
            <a:extLst>
              <a:ext uri="{FF2B5EF4-FFF2-40B4-BE49-F238E27FC236}">
                <a16:creationId xmlns:a16="http://schemas.microsoft.com/office/drawing/2014/main" id="{629E2B49-6A79-72BB-B84B-0D133A4838AF}"/>
              </a:ext>
            </a:extLst>
          </p:cNvPr>
          <p:cNvPicPr>
            <a:picLocks noChangeAspect="1"/>
          </p:cNvPicPr>
          <p:nvPr/>
        </p:nvPicPr>
        <p:blipFill>
          <a:blip r:embed="rId2"/>
          <a:srcRect l="862" t="6910" r="1120" b="8652"/>
          <a:stretch>
            <a:fillRect/>
          </a:stretch>
        </p:blipFill>
        <p:spPr>
          <a:xfrm>
            <a:off x="-2597" y="-14286"/>
            <a:ext cx="12340242" cy="7201360"/>
          </a:xfrm>
          <a:prstGeom prst="rect">
            <a:avLst/>
          </a:prstGeom>
        </p:spPr>
      </p:pic>
      <p:sp>
        <p:nvSpPr>
          <p:cNvPr id="5" name="Rectangle: Diagonal Corners Rounded 4">
            <a:extLst>
              <a:ext uri="{FF2B5EF4-FFF2-40B4-BE49-F238E27FC236}">
                <a16:creationId xmlns:a16="http://schemas.microsoft.com/office/drawing/2014/main" id="{E98AB3E3-557C-5101-CEB8-0C094E709276}"/>
              </a:ext>
            </a:extLst>
          </p:cNvPr>
          <p:cNvSpPr/>
          <p:nvPr/>
        </p:nvSpPr>
        <p:spPr>
          <a:xfrm>
            <a:off x="255286" y="3607644"/>
            <a:ext cx="11671496" cy="2400531"/>
          </a:xfrm>
          <a:prstGeom prst="round2DiagRect">
            <a:avLst/>
          </a:prstGeom>
          <a:solidFill>
            <a:srgbClr val="BDBDBD">
              <a:alpha val="72000"/>
            </a:srgbClr>
          </a:solidFill>
          <a:ln>
            <a:noFill/>
          </a:ln>
          <a:effectLst>
            <a:outerShdw blurRad="63500" dist="38100" dir="2700000">
              <a:srgbClr val="000000">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700" dirty="0">
                <a:solidFill>
                  <a:schemeClr val="bg2">
                    <a:lumMod val="10000"/>
                  </a:schemeClr>
                </a:solidFill>
                <a:latin typeface="Bookman Old Style"/>
              </a:rPr>
              <a:t>Women filled industrial and agricultural jobs that men had left behind when they joined the military.</a:t>
            </a:r>
          </a:p>
          <a:p>
            <a:pPr algn="ctr"/>
            <a:r>
              <a:rPr lang="en-US" sz="2700" dirty="0">
                <a:solidFill>
                  <a:schemeClr val="bg2">
                    <a:lumMod val="10000"/>
                  </a:schemeClr>
                </a:solidFill>
                <a:latin typeface="Bookman Old Style"/>
              </a:rPr>
              <a:t>They worked in munitions factories, producing weapons and ammunition, as well as in </a:t>
            </a:r>
            <a:r>
              <a:rPr lang="en-US" sz="2700" dirty="0">
                <a:solidFill>
                  <a:srgbClr val="000000"/>
                </a:solidFill>
                <a:latin typeface="Bookman Old Style"/>
              </a:rPr>
              <a:t>transportation</a:t>
            </a:r>
            <a:r>
              <a:rPr lang="en-US" sz="2700" dirty="0">
                <a:solidFill>
                  <a:schemeClr val="bg2">
                    <a:lumMod val="10000"/>
                  </a:schemeClr>
                </a:solidFill>
                <a:latin typeface="Bookman Old Style"/>
              </a:rPr>
              <a:t>, shipbuilding, and farming.</a:t>
            </a:r>
          </a:p>
          <a:p>
            <a:pPr marL="285750" indent="-285750" algn="ctr">
              <a:buFont typeface="Arial"/>
              <a:buChar char="•"/>
            </a:pPr>
            <a:endParaRPr lang="en-US" sz="2700" dirty="0">
              <a:solidFill>
                <a:schemeClr val="bg2">
                  <a:lumMod val="10000"/>
                </a:schemeClr>
              </a:solidFill>
              <a:latin typeface="Bookman Old Style"/>
            </a:endParaRPr>
          </a:p>
        </p:txBody>
      </p:sp>
      <p:sp>
        <p:nvSpPr>
          <p:cNvPr id="6" name="Rectangle: Rounded Corners 5">
            <a:extLst>
              <a:ext uri="{FF2B5EF4-FFF2-40B4-BE49-F238E27FC236}">
                <a16:creationId xmlns:a16="http://schemas.microsoft.com/office/drawing/2014/main" id="{E19BF550-E6D0-9012-7CBE-7BF7603397B1}"/>
              </a:ext>
            </a:extLst>
          </p:cNvPr>
          <p:cNvSpPr/>
          <p:nvPr/>
        </p:nvSpPr>
        <p:spPr>
          <a:xfrm>
            <a:off x="4197154" y="617879"/>
            <a:ext cx="3474565" cy="1103090"/>
          </a:xfrm>
          <a:prstGeom prst="round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Book Antiqua"/>
              </a:rPr>
              <a:t>WOMEN AT WORK</a:t>
            </a:r>
          </a:p>
        </p:txBody>
      </p:sp>
    </p:spTree>
    <p:extLst>
      <p:ext uri="{BB962C8B-B14F-4D97-AF65-F5344CB8AC3E}">
        <p14:creationId xmlns:p14="http://schemas.microsoft.com/office/powerpoint/2010/main" val="27487337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5">
            <a:extLst>
              <a:ext uri="{FF2B5EF4-FFF2-40B4-BE49-F238E27FC236}">
                <a16:creationId xmlns:a16="http://schemas.microsoft.com/office/drawing/2014/main" id="{AA9C7085-835F-9147-AA57-4F19CCFEF162}"/>
              </a:ext>
            </a:extLst>
          </p:cNvPr>
          <p:cNvSpPr/>
          <p:nvPr/>
        </p:nvSpPr>
        <p:spPr>
          <a:xfrm>
            <a:off x="4965708" y="632606"/>
            <a:ext cx="6645262" cy="5410302"/>
          </a:xfrm>
          <a:prstGeom prst="round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697BDD-4ABE-EB28-AFDC-7C67E5C3257C}"/>
              </a:ext>
            </a:extLst>
          </p:cNvPr>
          <p:cNvSpPr txBox="1"/>
          <p:nvPr/>
        </p:nvSpPr>
        <p:spPr>
          <a:xfrm>
            <a:off x="5236444" y="817925"/>
            <a:ext cx="6117356" cy="5359038"/>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r>
              <a:rPr lang="en-US" sz="2500" dirty="0">
                <a:solidFill>
                  <a:schemeClr val="bg1">
                    <a:lumMod val="95000"/>
                  </a:schemeClr>
                </a:solidFill>
                <a:latin typeface="Bookman Old Style"/>
              </a:rPr>
              <a:t>In the United States, the symbol “Rosie the Riveter” represented the millions of women who joined the workforce and proved their strength and skill.</a:t>
            </a:r>
            <a:endParaRPr lang="en-US">
              <a:solidFill>
                <a:schemeClr val="bg1">
                  <a:lumMod val="95000"/>
                </a:schemeClr>
              </a:solidFill>
              <a:latin typeface="Bookman Old Style"/>
            </a:endParaRPr>
          </a:p>
          <a:p>
            <a:pPr algn="ctr">
              <a:lnSpc>
                <a:spcPct val="90000"/>
              </a:lnSpc>
              <a:spcAft>
                <a:spcPts val="600"/>
              </a:spcAft>
            </a:pPr>
            <a:r>
              <a:rPr lang="en-US" sz="2500" dirty="0">
                <a:solidFill>
                  <a:schemeClr val="bg1">
                    <a:lumMod val="95000"/>
                  </a:schemeClr>
                </a:solidFill>
                <a:latin typeface="Bookman Old Style"/>
              </a:rPr>
              <a:t>In Britain, the Women’s Land Army recruited women to keep food production running while the men were away.</a:t>
            </a:r>
          </a:p>
          <a:p>
            <a:pPr algn="ctr">
              <a:lnSpc>
                <a:spcPct val="90000"/>
              </a:lnSpc>
              <a:spcAft>
                <a:spcPts val="600"/>
              </a:spcAft>
            </a:pPr>
            <a:r>
              <a:rPr lang="en-US" sz="2500" dirty="0">
                <a:solidFill>
                  <a:schemeClr val="bg1">
                    <a:lumMod val="95000"/>
                  </a:schemeClr>
                </a:solidFill>
                <a:latin typeface="Bookman Old Style"/>
              </a:rPr>
              <a:t>In the Soviet Union, women not only maintained industrial output but also learned to operate heavy machinery and sometimes joined combat units directly.</a:t>
            </a:r>
          </a:p>
          <a:p>
            <a:pPr indent="-228600" algn="ctr">
              <a:lnSpc>
                <a:spcPct val="90000"/>
              </a:lnSpc>
              <a:spcAft>
                <a:spcPts val="600"/>
              </a:spcAft>
              <a:buFont typeface="Arial" panose="020B0604020202020204" pitchFamily="34" charset="0"/>
              <a:buChar char="•"/>
            </a:pPr>
            <a:endParaRPr lang="en-US" sz="2500" dirty="0">
              <a:solidFill>
                <a:schemeClr val="bg1">
                  <a:lumMod val="95000"/>
                </a:schemeClr>
              </a:solidFill>
              <a:latin typeface="Bookman Old Style"/>
            </a:endParaRPr>
          </a:p>
        </p:txBody>
      </p:sp>
      <p:sp>
        <p:nvSpPr>
          <p:cNvPr id="7" name="Rectangle 6">
            <a:extLst>
              <a:ext uri="{FF2B5EF4-FFF2-40B4-BE49-F238E27FC236}">
                <a16:creationId xmlns:a16="http://schemas.microsoft.com/office/drawing/2014/main" id="{F26F2416-7731-5F2E-7F85-AA172B11C585}"/>
              </a:ext>
            </a:extLst>
          </p:cNvPr>
          <p:cNvSpPr/>
          <p:nvPr/>
        </p:nvSpPr>
        <p:spPr>
          <a:xfrm>
            <a:off x="-3165" y="4266905"/>
            <a:ext cx="2872611" cy="268495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e Can Do It! - Wikipedia">
            <a:extLst>
              <a:ext uri="{FF2B5EF4-FFF2-40B4-BE49-F238E27FC236}">
                <a16:creationId xmlns:a16="http://schemas.microsoft.com/office/drawing/2014/main" id="{2E92CEE3-D99C-6E4D-50E6-6259CD2E32C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80174" y="511293"/>
            <a:ext cx="4376730"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30832110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18000" b="-18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9453B5-4EBD-890F-3737-2AFC2BBD05A4}"/>
              </a:ext>
            </a:extLst>
          </p:cNvPr>
          <p:cNvSpPr/>
          <p:nvPr/>
        </p:nvSpPr>
        <p:spPr>
          <a:xfrm>
            <a:off x="1693632" y="3330865"/>
            <a:ext cx="8804674" cy="2596953"/>
          </a:xfrm>
          <a:prstGeom prst="roundRect">
            <a:avLst/>
          </a:prstGeom>
          <a:solidFill>
            <a:srgbClr val="E8E8E8">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E56C12-3051-C963-2987-46456B0EC334}"/>
              </a:ext>
            </a:extLst>
          </p:cNvPr>
          <p:cNvSpPr txBox="1"/>
          <p:nvPr/>
        </p:nvSpPr>
        <p:spPr>
          <a:xfrm>
            <a:off x="1837143" y="3337983"/>
            <a:ext cx="820954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ookman Old Style"/>
                <a:ea typeface="+mn-lt"/>
                <a:cs typeface="+mn-lt"/>
              </a:rPr>
              <a:t>In the Soviet Union, thousands of women served as snipers, pilots, medics, and partisans in the Red Army.</a:t>
            </a:r>
            <a:endParaRPr lang="en-US" b="1" dirty="0">
              <a:latin typeface="Bookman Old Style"/>
            </a:endParaRPr>
          </a:p>
          <a:p>
            <a:r>
              <a:rPr lang="en-US" b="1" dirty="0">
                <a:latin typeface="Bookman Old Style"/>
                <a:ea typeface="+mn-lt"/>
                <a:cs typeface="+mn-lt"/>
              </a:rPr>
              <a:t>Lyudmila Pavlichenko, one of history’s top snipers, became a symbol of women in combat.</a:t>
            </a:r>
            <a:endParaRPr lang="en-US" b="1">
              <a:latin typeface="Bookman Old Style"/>
            </a:endParaRPr>
          </a:p>
          <a:p>
            <a:r>
              <a:rPr lang="en-US" b="1" dirty="0">
                <a:latin typeface="Bookman Old Style"/>
                <a:ea typeface="+mn-lt"/>
                <a:cs typeface="+mn-lt"/>
              </a:rPr>
              <a:t>In the U.S. and U.K., women joined auxiliary corps like the WAC, WAAF, and ATS, handling communication, intelligence, and logistics to support front-line troops.</a:t>
            </a:r>
            <a:endParaRPr lang="en-US" b="1" dirty="0">
              <a:latin typeface="Bookman Old Style"/>
            </a:endParaRPr>
          </a:p>
          <a:p>
            <a:r>
              <a:rPr lang="en-US" b="1" dirty="0">
                <a:latin typeface="Bookman Old Style"/>
                <a:ea typeface="+mn-lt"/>
                <a:cs typeface="+mn-lt"/>
              </a:rPr>
              <a:t>In Greece, women joined the Resistance, serving as couriers, nurses, and fighters in groups like EAM-ELAS.</a:t>
            </a:r>
            <a:endParaRPr lang="en-US" b="1" dirty="0">
              <a:latin typeface="Bookman Old Style"/>
            </a:endParaRPr>
          </a:p>
          <a:p>
            <a:endParaRPr lang="en-US" b="1" dirty="0">
              <a:latin typeface="Bookman Old Style"/>
            </a:endParaRPr>
          </a:p>
        </p:txBody>
      </p:sp>
      <p:sp>
        <p:nvSpPr>
          <p:cNvPr id="4" name="Rectangle: Rounded Corners 3">
            <a:extLst>
              <a:ext uri="{FF2B5EF4-FFF2-40B4-BE49-F238E27FC236}">
                <a16:creationId xmlns:a16="http://schemas.microsoft.com/office/drawing/2014/main" id="{2A9D3132-0F87-1316-52C7-89CE345EB6F5}"/>
              </a:ext>
            </a:extLst>
          </p:cNvPr>
          <p:cNvSpPr/>
          <p:nvPr/>
        </p:nvSpPr>
        <p:spPr>
          <a:xfrm>
            <a:off x="6244843" y="89458"/>
            <a:ext cx="5734745" cy="618680"/>
          </a:xfrm>
          <a:prstGeom prst="roundRect">
            <a:avLst/>
          </a:prstGeom>
          <a:solidFill>
            <a:srgbClr val="40404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2400" dirty="0"/>
          </a:p>
        </p:txBody>
      </p:sp>
      <p:sp>
        <p:nvSpPr>
          <p:cNvPr id="5" name="TextBox 4">
            <a:extLst>
              <a:ext uri="{FF2B5EF4-FFF2-40B4-BE49-F238E27FC236}">
                <a16:creationId xmlns:a16="http://schemas.microsoft.com/office/drawing/2014/main" id="{AFFD2AB3-9288-B067-17AD-C8C125C92AF9}"/>
              </a:ext>
            </a:extLst>
          </p:cNvPr>
          <p:cNvSpPr txBox="1"/>
          <p:nvPr/>
        </p:nvSpPr>
        <p:spPr>
          <a:xfrm>
            <a:off x="6435891" y="164706"/>
            <a:ext cx="59371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lumMod val="95000"/>
                  </a:schemeClr>
                </a:solidFill>
                <a:latin typeface="Book Antiqua"/>
                <a:ea typeface="+mn-lt"/>
                <a:cs typeface="+mn-lt"/>
              </a:rPr>
              <a:t>Military and Resistance Involvement</a:t>
            </a:r>
            <a:r>
              <a:rPr lang="en-US" sz="2400" b="1" dirty="0">
                <a:solidFill>
                  <a:schemeClr val="bg1">
                    <a:lumMod val="95000"/>
                  </a:schemeClr>
                </a:solidFill>
                <a:latin typeface="Book Antiqua"/>
              </a:rPr>
              <a:t> </a:t>
            </a:r>
          </a:p>
        </p:txBody>
      </p:sp>
    </p:spTree>
    <p:extLst>
      <p:ext uri="{BB962C8B-B14F-4D97-AF65-F5344CB8AC3E}">
        <p14:creationId xmlns:p14="http://schemas.microsoft.com/office/powerpoint/2010/main" val="673998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descr="Image">
            <a:extLst>
              <a:ext uri="{FF2B5EF4-FFF2-40B4-BE49-F238E27FC236}">
                <a16:creationId xmlns:a16="http://schemas.microsoft.com/office/drawing/2014/main" id="{A867B379-9005-05A3-4C8C-F6047476940A}"/>
              </a:ext>
            </a:extLst>
          </p:cNvPr>
          <p:cNvPicPr>
            <a:picLocks noChangeAspect="1"/>
          </p:cNvPicPr>
          <p:nvPr/>
        </p:nvPicPr>
        <p:blipFill>
          <a:blip r:embed="rId2"/>
          <a:stretch>
            <a:fillRect/>
          </a:stretch>
        </p:blipFill>
        <p:spPr>
          <a:xfrm>
            <a:off x="5524978" y="213817"/>
            <a:ext cx="6519183" cy="6433458"/>
          </a:xfrm>
          <a:prstGeom prst="roundRect">
            <a:avLst>
              <a:gd name="adj" fmla="val 8594"/>
            </a:avLst>
          </a:prstGeom>
          <a:solidFill>
            <a:srgbClr val="FFFFFF">
              <a:shade val="85000"/>
            </a:srgbClr>
          </a:solidFill>
          <a:ln>
            <a:noFill/>
          </a:ln>
          <a:effectLst/>
        </p:spPr>
      </p:pic>
      <p:sp>
        <p:nvSpPr>
          <p:cNvPr id="5" name="Rectangle: Rounded Corners 4">
            <a:extLst>
              <a:ext uri="{FF2B5EF4-FFF2-40B4-BE49-F238E27FC236}">
                <a16:creationId xmlns:a16="http://schemas.microsoft.com/office/drawing/2014/main" id="{5B330D43-294E-E759-12D6-18D118C2D507}"/>
              </a:ext>
            </a:extLst>
          </p:cNvPr>
          <p:cNvSpPr/>
          <p:nvPr/>
        </p:nvSpPr>
        <p:spPr>
          <a:xfrm>
            <a:off x="185875" y="108272"/>
            <a:ext cx="5127934" cy="6642788"/>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900" dirty="0">
                <a:latin typeface="Bookman Old Style"/>
                <a:ea typeface="+mn-lt"/>
                <a:cs typeface="+mn-lt"/>
              </a:rPr>
              <a:t>Back home, women managed households, children, and entire communities under severe wartime conditions.</a:t>
            </a:r>
            <a:endParaRPr lang="en-US" sz="1900" dirty="0">
              <a:latin typeface="Bookman Old Style"/>
            </a:endParaRPr>
          </a:p>
          <a:p>
            <a:pPr algn="ctr"/>
            <a:endParaRPr lang="en-US" sz="1900" dirty="0">
              <a:latin typeface="Bookman Old Style"/>
            </a:endParaRPr>
          </a:p>
          <a:p>
            <a:pPr algn="ctr"/>
            <a:r>
              <a:rPr lang="en-US" sz="1900" dirty="0">
                <a:latin typeface="Bookman Old Style"/>
                <a:ea typeface="+mn-lt"/>
                <a:cs typeface="+mn-lt"/>
              </a:rPr>
              <a:t>They faced shortages of food and materials, bombings, and the constant fear of loss, yet kept daily life functioning as best as possible.</a:t>
            </a:r>
            <a:endParaRPr lang="en-US" sz="1900" dirty="0">
              <a:latin typeface="Bookman Old Style"/>
            </a:endParaRPr>
          </a:p>
          <a:p>
            <a:pPr algn="ctr"/>
            <a:endParaRPr lang="en-US" sz="1900" dirty="0">
              <a:latin typeface="Bookman Old Style"/>
            </a:endParaRPr>
          </a:p>
          <a:p>
            <a:pPr algn="ctr"/>
            <a:r>
              <a:rPr lang="en-US" sz="1900" dirty="0">
                <a:latin typeface="Bookman Old Style"/>
                <a:ea typeface="+mn-lt"/>
                <a:cs typeface="+mn-lt"/>
              </a:rPr>
              <a:t>Their ability to adapt and take responsibility gave them new confidence and independence that carried beyond the war years.</a:t>
            </a:r>
            <a:endParaRPr lang="en-US" sz="1900" dirty="0">
              <a:latin typeface="Bookman Old Style"/>
            </a:endParaRPr>
          </a:p>
          <a:p>
            <a:pPr algn="ctr"/>
            <a:endParaRPr lang="en-US" sz="1900" dirty="0">
              <a:latin typeface="Bookman Old Style"/>
            </a:endParaRPr>
          </a:p>
          <a:p>
            <a:pPr algn="ctr"/>
            <a:r>
              <a:rPr lang="en-US" sz="1900" dirty="0">
                <a:latin typeface="Bookman Old Style"/>
                <a:ea typeface="+mn-lt"/>
                <a:cs typeface="+mn-lt"/>
              </a:rPr>
              <a:t>However, when men returned from the front, many societies expected women to go back to traditional domestic roles, creating tension between old norms and new realities.</a:t>
            </a:r>
            <a:endParaRPr lang="en-US" sz="1900" dirty="0">
              <a:latin typeface="Bookman Old Style"/>
            </a:endParaRPr>
          </a:p>
          <a:p>
            <a:pPr algn="ctr"/>
            <a:endParaRPr lang="en-US" sz="1900" dirty="0">
              <a:latin typeface="Bookman Old Style"/>
            </a:endParaRPr>
          </a:p>
        </p:txBody>
      </p:sp>
      <p:sp>
        <p:nvSpPr>
          <p:cNvPr id="6" name="Rectangle: Rounded Corners 5">
            <a:extLst>
              <a:ext uri="{FF2B5EF4-FFF2-40B4-BE49-F238E27FC236}">
                <a16:creationId xmlns:a16="http://schemas.microsoft.com/office/drawing/2014/main" id="{241ADBA0-2411-20B5-4E78-55B36443D222}"/>
              </a:ext>
            </a:extLst>
          </p:cNvPr>
          <p:cNvSpPr/>
          <p:nvPr/>
        </p:nvSpPr>
        <p:spPr>
          <a:xfrm>
            <a:off x="6092443" y="348191"/>
            <a:ext cx="5410302" cy="639866"/>
          </a:xfrm>
          <a:prstGeom prst="roundRect">
            <a:avLst/>
          </a:prstGeom>
          <a:solidFill>
            <a:srgbClr val="595959">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200" b="1" dirty="0">
                <a:latin typeface="Book Antiqua"/>
                <a:ea typeface="+mn-lt"/>
                <a:cs typeface="+mn-lt"/>
              </a:rPr>
              <a:t>Life on the Home Front</a:t>
            </a:r>
          </a:p>
          <a:p>
            <a:pPr algn="ctr"/>
            <a:endParaRPr lang="en-US" sz="3200" b="1" dirty="0">
              <a:latin typeface="Book Antiqua"/>
            </a:endParaRPr>
          </a:p>
        </p:txBody>
      </p:sp>
    </p:spTree>
    <p:extLst>
      <p:ext uri="{BB962C8B-B14F-4D97-AF65-F5344CB8AC3E}">
        <p14:creationId xmlns:p14="http://schemas.microsoft.com/office/powerpoint/2010/main" val="58099183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2A2B93F-C608-F9C4-6280-5990EE74CA7A}"/>
              </a:ext>
            </a:extLst>
          </p:cNvPr>
          <p:cNvSpPr/>
          <p:nvPr/>
        </p:nvSpPr>
        <p:spPr>
          <a:xfrm>
            <a:off x="783478" y="1625608"/>
            <a:ext cx="10632102" cy="4913746"/>
          </a:xfrm>
          <a:prstGeom prst="round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Bookman Old Style"/>
              </a:rPr>
              <a:t>The war permanently changed how the world viewed women’s abilities and place in society. Their success in industry, the military, and resistance movements proved that they could handle work and responsibility equal to men. This experience laid the foundation for the post-war women’s rights movements and the broader fight for gender equality. World War II didn’t just change geopolitics — it redefined what it meant to be a woman in the modern world.</a:t>
            </a:r>
          </a:p>
        </p:txBody>
      </p:sp>
      <p:sp>
        <p:nvSpPr>
          <p:cNvPr id="5" name="Rectangle: Rounded Corners 4">
            <a:extLst>
              <a:ext uri="{FF2B5EF4-FFF2-40B4-BE49-F238E27FC236}">
                <a16:creationId xmlns:a16="http://schemas.microsoft.com/office/drawing/2014/main" id="{9F802B9C-3C7E-8675-6C60-CD2FF0972B4D}"/>
              </a:ext>
            </a:extLst>
          </p:cNvPr>
          <p:cNvSpPr/>
          <p:nvPr/>
        </p:nvSpPr>
        <p:spPr>
          <a:xfrm>
            <a:off x="2869812" y="635122"/>
            <a:ext cx="6186563" cy="752837"/>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4000" b="1" dirty="0">
                <a:solidFill>
                  <a:schemeClr val="tx1"/>
                </a:solidFill>
                <a:latin typeface="Book Antiqua"/>
                <a:ea typeface="+mn-lt"/>
                <a:cs typeface="+mn-lt"/>
              </a:rPr>
              <a:t>Impact and Legacy</a:t>
            </a:r>
            <a:endParaRPr lang="en-US" sz="4000" b="1">
              <a:solidFill>
                <a:schemeClr val="tx1"/>
              </a:solidFill>
              <a:latin typeface="Book Antiqua"/>
            </a:endParaRPr>
          </a:p>
          <a:p>
            <a:pPr algn="ctr"/>
            <a:endParaRPr lang="en-US" sz="4000" b="1" dirty="0">
              <a:latin typeface="Book Antiqua"/>
            </a:endParaRPr>
          </a:p>
        </p:txBody>
      </p:sp>
    </p:spTree>
    <p:extLst>
      <p:ext uri="{BB962C8B-B14F-4D97-AF65-F5344CB8AC3E}">
        <p14:creationId xmlns:p14="http://schemas.microsoft.com/office/powerpoint/2010/main" val="55387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descr="A blue sign with white text&#10;&#10;AI-generated content may be incorrect.">
            <a:extLst>
              <a:ext uri="{FF2B5EF4-FFF2-40B4-BE49-F238E27FC236}">
                <a16:creationId xmlns:a16="http://schemas.microsoft.com/office/drawing/2014/main" id="{88F4BCC0-11ED-C821-7266-1B823E11AD7C}"/>
              </a:ext>
            </a:extLst>
          </p:cNvPr>
          <p:cNvPicPr>
            <a:picLocks noChangeAspect="1"/>
          </p:cNvPicPr>
          <p:nvPr/>
        </p:nvPicPr>
        <p:blipFill>
          <a:blip r:embed="rId2"/>
          <a:stretch>
            <a:fillRect/>
          </a:stretch>
        </p:blipFill>
        <p:spPr>
          <a:xfrm>
            <a:off x="11028877" y="5810249"/>
            <a:ext cx="1079337" cy="969820"/>
          </a:xfrm>
          <a:prstGeom prst="rect">
            <a:avLst/>
          </a:prstGeom>
        </p:spPr>
      </p:pic>
      <p:pic>
        <p:nvPicPr>
          <p:cNvPr id="6" name="Picture 5" descr="A blue text on a black background&#10;&#10;AI-generated content may be incorrect.">
            <a:extLst>
              <a:ext uri="{FF2B5EF4-FFF2-40B4-BE49-F238E27FC236}">
                <a16:creationId xmlns:a16="http://schemas.microsoft.com/office/drawing/2014/main" id="{DA4DC909-DC29-E6FF-74D3-3A296134A3D9}"/>
              </a:ext>
            </a:extLst>
          </p:cNvPr>
          <p:cNvPicPr>
            <a:picLocks noChangeAspect="1"/>
          </p:cNvPicPr>
          <p:nvPr/>
        </p:nvPicPr>
        <p:blipFill>
          <a:blip r:embed="rId3"/>
          <a:stretch>
            <a:fillRect/>
          </a:stretch>
        </p:blipFill>
        <p:spPr>
          <a:xfrm>
            <a:off x="1" y="-794"/>
            <a:ext cx="3628160" cy="1032020"/>
          </a:xfrm>
          <a:prstGeom prst="rect">
            <a:avLst/>
          </a:prstGeom>
        </p:spPr>
      </p:pic>
      <p:pic>
        <p:nvPicPr>
          <p:cNvPr id="7" name="Picture 6" descr="Blue text on a black background&#10;&#10;AI-generated content may be incorrect.">
            <a:extLst>
              <a:ext uri="{FF2B5EF4-FFF2-40B4-BE49-F238E27FC236}">
                <a16:creationId xmlns:a16="http://schemas.microsoft.com/office/drawing/2014/main" id="{82832322-F855-F7C4-B0AF-E13F93E3B36C}"/>
              </a:ext>
            </a:extLst>
          </p:cNvPr>
          <p:cNvPicPr>
            <a:picLocks noChangeAspect="1"/>
          </p:cNvPicPr>
          <p:nvPr/>
        </p:nvPicPr>
        <p:blipFill>
          <a:blip r:embed="rId4"/>
          <a:stretch>
            <a:fillRect/>
          </a:stretch>
        </p:blipFill>
        <p:spPr>
          <a:xfrm>
            <a:off x="8341302" y="56717"/>
            <a:ext cx="3752850" cy="1133475"/>
          </a:xfrm>
          <a:prstGeom prst="rect">
            <a:avLst/>
          </a:prstGeom>
        </p:spPr>
      </p:pic>
      <p:sp>
        <p:nvSpPr>
          <p:cNvPr id="8" name="TextBox 7">
            <a:extLst>
              <a:ext uri="{FF2B5EF4-FFF2-40B4-BE49-F238E27FC236}">
                <a16:creationId xmlns:a16="http://schemas.microsoft.com/office/drawing/2014/main" id="{8160D64F-B7AE-5F60-B1A7-8930DA9A4732}"/>
              </a:ext>
            </a:extLst>
          </p:cNvPr>
          <p:cNvSpPr txBox="1"/>
          <p:nvPr/>
        </p:nvSpPr>
        <p:spPr>
          <a:xfrm>
            <a:off x="3244272" y="202046"/>
            <a:ext cx="42458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Bookman Old Style"/>
              </a:rPr>
              <a:t>2ο ΕΠΑΛ ΡΕΘΥΜΝΟΥ</a:t>
            </a:r>
          </a:p>
          <a:p>
            <a:pPr algn="ctr"/>
            <a:r>
              <a:rPr lang="en-US" sz="1600">
                <a:latin typeface="Bookman Old Style"/>
              </a:rPr>
              <a:t>Project Code:</a:t>
            </a:r>
          </a:p>
          <a:p>
            <a:pPr algn="ctr"/>
            <a:r>
              <a:rPr lang="en-US" sz="1600">
                <a:latin typeface="Bookman Old Style"/>
              </a:rPr>
              <a:t>2024-1-el01-ka122-sch-000231856</a:t>
            </a:r>
          </a:p>
        </p:txBody>
      </p:sp>
      <p:sp>
        <p:nvSpPr>
          <p:cNvPr id="10" name="TextBox 9">
            <a:extLst>
              <a:ext uri="{FF2B5EF4-FFF2-40B4-BE49-F238E27FC236}">
                <a16:creationId xmlns:a16="http://schemas.microsoft.com/office/drawing/2014/main" id="{753B9B90-CE6C-E65C-B4EC-8EC647D3CA6D}"/>
              </a:ext>
            </a:extLst>
          </p:cNvPr>
          <p:cNvSpPr txBox="1"/>
          <p:nvPr/>
        </p:nvSpPr>
        <p:spPr>
          <a:xfrm>
            <a:off x="131780" y="6135778"/>
            <a:ext cx="101793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mn-lt"/>
                <a:cs typeface="+mn-lt"/>
              </a:rPr>
              <a:t>« </a:t>
            </a:r>
            <a:r>
              <a:rPr lang="en-US" sz="1200" b="1" dirty="0" err="1"/>
              <a:t>Με</a:t>
            </a:r>
            <a:r>
              <a:rPr lang="en-US" sz="1200" b="1" dirty="0"/>
              <a:t> </a:t>
            </a:r>
            <a:r>
              <a:rPr lang="en-US" sz="1200" b="1" dirty="0" err="1"/>
              <a:t>την</a:t>
            </a:r>
            <a:r>
              <a:rPr lang="en-US" sz="1200" b="1" dirty="0"/>
              <a:t> επ</a:t>
            </a:r>
            <a:r>
              <a:rPr lang="en-US" sz="1200" b="1" dirty="0" err="1"/>
              <a:t>ιχορήγηση</a:t>
            </a:r>
            <a:r>
              <a:rPr lang="en-US" sz="1200" b="1" dirty="0"/>
              <a:t> </a:t>
            </a:r>
            <a:r>
              <a:rPr lang="en-US" sz="1200" b="1" dirty="0" err="1"/>
              <a:t>της</a:t>
            </a:r>
            <a:r>
              <a:rPr lang="en-US" sz="1200" b="1" dirty="0"/>
              <a:t> </a:t>
            </a:r>
            <a:r>
              <a:rPr lang="en-US" sz="1200" b="1" dirty="0" err="1"/>
              <a:t>Ευρω</a:t>
            </a:r>
            <a:r>
              <a:rPr lang="en-US" sz="1200" b="1" dirty="0"/>
              <a:t>πα</a:t>
            </a:r>
            <a:r>
              <a:rPr lang="en-US" sz="1200" b="1" dirty="0" err="1"/>
              <a:t>Ϊκής</a:t>
            </a:r>
            <a:r>
              <a:rPr lang="en-US" sz="1200" b="1" dirty="0"/>
              <a:t> </a:t>
            </a:r>
            <a:r>
              <a:rPr lang="en-US" sz="1200" b="1" dirty="0" err="1"/>
              <a:t>Ένωσης</a:t>
            </a:r>
            <a:r>
              <a:rPr lang="en-US" sz="1200" b="1" dirty="0"/>
              <a:t>, </a:t>
            </a:r>
            <a:r>
              <a:rPr lang="en-US" sz="1200" b="1" dirty="0" err="1"/>
              <a:t>Ωστόσο</a:t>
            </a:r>
            <a:r>
              <a:rPr lang="en-US" sz="1200" b="1" dirty="0"/>
              <a:t>, </a:t>
            </a:r>
            <a:r>
              <a:rPr lang="en-US" sz="1200" b="1" dirty="0" err="1"/>
              <a:t>οι</a:t>
            </a:r>
            <a:r>
              <a:rPr lang="en-US" sz="1200" b="1" dirty="0"/>
              <a:t> απ</a:t>
            </a:r>
            <a:r>
              <a:rPr lang="en-US" sz="1200" b="1" dirty="0" err="1"/>
              <a:t>όψεις</a:t>
            </a:r>
            <a:r>
              <a:rPr lang="en-US" sz="1200" b="1" dirty="0"/>
              <a:t> και </a:t>
            </a:r>
            <a:r>
              <a:rPr lang="en-US" sz="1200" b="1" dirty="0" err="1"/>
              <a:t>οι</a:t>
            </a:r>
            <a:r>
              <a:rPr lang="en-US" sz="1200" b="1" dirty="0"/>
              <a:t> </a:t>
            </a:r>
            <a:r>
              <a:rPr lang="en-US" sz="1200" b="1" dirty="0" err="1"/>
              <a:t>γνώμεις</a:t>
            </a:r>
            <a:r>
              <a:rPr lang="en-US" sz="1200" b="1" dirty="0"/>
              <a:t> π</a:t>
            </a:r>
            <a:r>
              <a:rPr lang="en-US" sz="1200" b="1" dirty="0" err="1"/>
              <a:t>ου</a:t>
            </a:r>
            <a:r>
              <a:rPr lang="en-US" sz="1200" b="1" dirty="0"/>
              <a:t> </a:t>
            </a:r>
            <a:r>
              <a:rPr lang="en-US" sz="1200" b="1" dirty="0" err="1"/>
              <a:t>δι</a:t>
            </a:r>
            <a:r>
              <a:rPr lang="en-US" sz="1200" b="1" dirty="0"/>
              <a:t>α</a:t>
            </a:r>
            <a:r>
              <a:rPr lang="en-US" sz="1200" b="1" dirty="0" err="1"/>
              <a:t>τυ</a:t>
            </a:r>
            <a:r>
              <a:rPr lang="en-US" sz="1200" b="1" dirty="0"/>
              <a:t>π</a:t>
            </a:r>
            <a:r>
              <a:rPr lang="en-US" sz="1200" b="1" dirty="0" err="1"/>
              <a:t>ώνοντ</a:t>
            </a:r>
            <a:r>
              <a:rPr lang="en-US" sz="1200" b="1" dirty="0"/>
              <a:t>αι </a:t>
            </a:r>
            <a:r>
              <a:rPr lang="en-US" sz="1200" b="1" dirty="0" err="1"/>
              <a:t>εκφράζουν</a:t>
            </a:r>
            <a:r>
              <a:rPr lang="en-US" sz="1200" b="1" dirty="0"/>
              <a:t> απ</a:t>
            </a:r>
            <a:r>
              <a:rPr lang="en-US" sz="1200" b="1" dirty="0" err="1"/>
              <a:t>οκλειστικά</a:t>
            </a:r>
            <a:r>
              <a:rPr lang="en-US" sz="1200" b="1" dirty="0"/>
              <a:t> </a:t>
            </a:r>
            <a:r>
              <a:rPr lang="en-US" sz="1200" b="1" dirty="0" err="1"/>
              <a:t>τις</a:t>
            </a:r>
            <a:r>
              <a:rPr lang="en-US" sz="1200" b="1" dirty="0"/>
              <a:t> απ</a:t>
            </a:r>
            <a:r>
              <a:rPr lang="en-US" sz="1200" b="1" dirty="0" err="1"/>
              <a:t>όψεις</a:t>
            </a:r>
            <a:r>
              <a:rPr lang="en-US" sz="1200" b="1" dirty="0"/>
              <a:t> </a:t>
            </a:r>
            <a:r>
              <a:rPr lang="en-US" sz="1200" b="1" dirty="0" err="1"/>
              <a:t>των</a:t>
            </a:r>
            <a:r>
              <a:rPr lang="en-US" sz="1200" b="1" dirty="0"/>
              <a:t> </a:t>
            </a:r>
            <a:r>
              <a:rPr lang="en-US" sz="1200" b="1" dirty="0" err="1"/>
              <a:t>συντάκτων</a:t>
            </a:r>
            <a:r>
              <a:rPr lang="en-US" sz="1200" b="1" dirty="0"/>
              <a:t> και </a:t>
            </a:r>
            <a:r>
              <a:rPr lang="en-US" sz="1200" b="1" dirty="0" err="1"/>
              <a:t>δεν</a:t>
            </a:r>
            <a:r>
              <a:rPr lang="en-US" sz="1200" b="1" dirty="0"/>
              <a:t> α</a:t>
            </a:r>
            <a:r>
              <a:rPr lang="en-US" sz="1200" b="1" dirty="0" err="1"/>
              <a:t>ντι</a:t>
            </a:r>
            <a:r>
              <a:rPr lang="en-US" sz="1200" b="1" dirty="0"/>
              <a:t>π</a:t>
            </a:r>
            <a:r>
              <a:rPr lang="en-US" sz="1200" b="1" dirty="0" err="1"/>
              <a:t>ροσω</a:t>
            </a:r>
            <a:r>
              <a:rPr lang="en-US" sz="1200" b="1" dirty="0"/>
              <a:t>π</a:t>
            </a:r>
            <a:r>
              <a:rPr lang="en-US" sz="1200" b="1" dirty="0" err="1"/>
              <a:t>εύοντ</a:t>
            </a:r>
            <a:r>
              <a:rPr lang="en-US" sz="1200" b="1" dirty="0"/>
              <a:t>αι κατ' α</a:t>
            </a:r>
            <a:r>
              <a:rPr lang="en-US" sz="1200" b="1" dirty="0" err="1"/>
              <a:t>νάγκη</a:t>
            </a:r>
            <a:r>
              <a:rPr lang="en-US" sz="1200" b="1" dirty="0"/>
              <a:t> </a:t>
            </a:r>
            <a:r>
              <a:rPr lang="en-US" sz="1200" b="1" dirty="0" err="1"/>
              <a:t>τις</a:t>
            </a:r>
            <a:r>
              <a:rPr lang="en-US" sz="1200" b="1" dirty="0"/>
              <a:t> απ</a:t>
            </a:r>
            <a:r>
              <a:rPr lang="en-US" sz="1200" b="1" dirty="0" err="1"/>
              <a:t>όψεις</a:t>
            </a:r>
            <a:r>
              <a:rPr lang="en-US" sz="1200" b="1" dirty="0"/>
              <a:t> </a:t>
            </a:r>
            <a:r>
              <a:rPr lang="en-US" sz="1200" b="1" dirty="0" err="1"/>
              <a:t>της</a:t>
            </a:r>
            <a:r>
              <a:rPr lang="en-US" sz="1200" b="1" dirty="0"/>
              <a:t> </a:t>
            </a:r>
            <a:r>
              <a:rPr lang="en-US" sz="1200" b="1" dirty="0" err="1"/>
              <a:t>Ευρω</a:t>
            </a:r>
            <a:r>
              <a:rPr lang="en-US" sz="1200" b="1" dirty="0"/>
              <a:t>πα</a:t>
            </a:r>
            <a:r>
              <a:rPr lang="en-US" sz="1200" b="1" dirty="0" err="1"/>
              <a:t>ϊκής</a:t>
            </a:r>
            <a:r>
              <a:rPr lang="en-US" sz="1200" b="1" dirty="0"/>
              <a:t> </a:t>
            </a:r>
            <a:r>
              <a:rPr lang="en-US" sz="1200" b="1" dirty="0" err="1"/>
              <a:t>Ένωσης</a:t>
            </a:r>
            <a:r>
              <a:rPr lang="en-US" sz="1200" b="1" dirty="0"/>
              <a:t> ή </a:t>
            </a:r>
            <a:r>
              <a:rPr lang="en-US" sz="1200" b="1" dirty="0" err="1"/>
              <a:t>του</a:t>
            </a:r>
            <a:r>
              <a:rPr lang="en-US" sz="1200" b="1" dirty="0"/>
              <a:t> </a:t>
            </a:r>
            <a:r>
              <a:rPr lang="en-US" sz="1200" b="1" dirty="0" err="1"/>
              <a:t>Ιδρύμ</a:t>
            </a:r>
            <a:r>
              <a:rPr lang="en-US" sz="1200" b="1" dirty="0"/>
              <a:t>α</a:t>
            </a:r>
            <a:r>
              <a:rPr lang="en-US" sz="1200" b="1" dirty="0" err="1"/>
              <a:t>τος</a:t>
            </a:r>
            <a:r>
              <a:rPr lang="en-US" sz="1200" b="1" dirty="0"/>
              <a:t> </a:t>
            </a:r>
            <a:r>
              <a:rPr lang="en-US" sz="1200" b="1" dirty="0" err="1"/>
              <a:t>Κρ</a:t>
            </a:r>
            <a:r>
              <a:rPr lang="en-US" sz="1200" b="1" dirty="0"/>
              <a:t>α</a:t>
            </a:r>
            <a:r>
              <a:rPr lang="en-US" sz="1200" b="1" dirty="0" err="1"/>
              <a:t>τικών</a:t>
            </a:r>
            <a:r>
              <a:rPr lang="en-US" sz="1200" b="1" dirty="0"/>
              <a:t> Υπ</a:t>
            </a:r>
            <a:r>
              <a:rPr lang="en-US" sz="1200" b="1" dirty="0" err="1"/>
              <a:t>οτροφιών</a:t>
            </a:r>
            <a:r>
              <a:rPr lang="en-US" sz="1200" b="1" dirty="0"/>
              <a:t> (ΙΚΥ), </a:t>
            </a:r>
            <a:r>
              <a:rPr lang="en-US" sz="1200" b="1" dirty="0" err="1"/>
              <a:t>Ούτε</a:t>
            </a:r>
            <a:r>
              <a:rPr lang="en-US" sz="1200" b="1" dirty="0"/>
              <a:t> η </a:t>
            </a:r>
            <a:r>
              <a:rPr lang="en-US" sz="1200" b="1" dirty="0" err="1"/>
              <a:t>Ευρω</a:t>
            </a:r>
            <a:r>
              <a:rPr lang="en-US" sz="1200" b="1" dirty="0"/>
              <a:t>πα</a:t>
            </a:r>
            <a:r>
              <a:rPr lang="en-US" sz="1200" b="1" dirty="0" err="1"/>
              <a:t>ϊκή</a:t>
            </a:r>
            <a:r>
              <a:rPr lang="en-US" sz="1200" b="1" dirty="0"/>
              <a:t> Ένωση </a:t>
            </a:r>
            <a:r>
              <a:rPr lang="en-US" sz="1200" b="1" dirty="0" err="1"/>
              <a:t>ούτε</a:t>
            </a:r>
            <a:r>
              <a:rPr lang="en-US" sz="1200" b="1" dirty="0"/>
              <a:t> η </a:t>
            </a:r>
            <a:r>
              <a:rPr lang="en-US" sz="1200" b="1" dirty="0" err="1"/>
              <a:t>χορηγούσ</a:t>
            </a:r>
            <a:r>
              <a:rPr lang="en-US" sz="1200" b="1" dirty="0"/>
              <a:t>α α</a:t>
            </a:r>
            <a:r>
              <a:rPr lang="en-US" sz="1200" b="1" dirty="0" err="1"/>
              <a:t>ρχή</a:t>
            </a:r>
            <a:r>
              <a:rPr lang="en-US" sz="1200" b="1" dirty="0"/>
              <a:t> μπ</a:t>
            </a:r>
            <a:r>
              <a:rPr lang="en-US" sz="1200" b="1" dirty="0" err="1"/>
              <a:t>ορούν</a:t>
            </a:r>
            <a:r>
              <a:rPr lang="en-US" sz="1200" b="1" dirty="0"/>
              <a:t> να </a:t>
            </a:r>
            <a:r>
              <a:rPr lang="en-US" sz="1200" b="1" dirty="0" err="1"/>
              <a:t>θεωρηθούν</a:t>
            </a:r>
            <a:r>
              <a:rPr lang="en-US" sz="1200" b="1" dirty="0"/>
              <a:t> υπ</a:t>
            </a:r>
            <a:r>
              <a:rPr lang="en-US" sz="1200" b="1" dirty="0" err="1"/>
              <a:t>εύθηνες</a:t>
            </a:r>
            <a:r>
              <a:rPr lang="en-US" sz="1200" b="1" dirty="0"/>
              <a:t> </a:t>
            </a:r>
            <a:r>
              <a:rPr lang="en-US" sz="1200" b="1" dirty="0" err="1"/>
              <a:t>γι</a:t>
            </a:r>
            <a:r>
              <a:rPr lang="en-US" sz="1200" b="1" dirty="0"/>
              <a:t>α α</a:t>
            </a:r>
            <a:r>
              <a:rPr lang="en-US" sz="1200" b="1" dirty="0" err="1"/>
              <a:t>υτές</a:t>
            </a:r>
            <a:r>
              <a:rPr lang="en-US" sz="1200" b="1" dirty="0"/>
              <a:t>.</a:t>
            </a:r>
            <a:r>
              <a:rPr lang="en-US" sz="1200" b="1" dirty="0">
                <a:ea typeface="+mn-lt"/>
                <a:cs typeface="+mn-lt"/>
              </a:rPr>
              <a:t>» </a:t>
            </a:r>
            <a:endParaRPr lang="en-US" sz="1200" b="1" dirty="0"/>
          </a:p>
        </p:txBody>
      </p:sp>
    </p:spTree>
    <p:extLst>
      <p:ext uri="{BB962C8B-B14F-4D97-AF65-F5344CB8AC3E}">
        <p14:creationId xmlns:p14="http://schemas.microsoft.com/office/powerpoint/2010/main" val="183558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86FA9DB-0D54-F1DA-7601-FC662E8B9E42}"/>
              </a:ext>
            </a:extLst>
          </p:cNvPr>
          <p:cNvSpPr txBox="1"/>
          <p:nvPr/>
        </p:nvSpPr>
        <p:spPr>
          <a:xfrm>
            <a:off x="826396" y="586855"/>
            <a:ext cx="4230100" cy="33874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r">
              <a:lnSpc>
                <a:spcPct val="90000"/>
              </a:lnSpc>
              <a:spcBef>
                <a:spcPct val="0"/>
              </a:spcBef>
              <a:spcAft>
                <a:spcPts val="600"/>
              </a:spcAft>
            </a:pPr>
            <a:r>
              <a:rPr lang="en-US" sz="4800" b="1" u="sng" kern="1200" dirty="0">
                <a:solidFill>
                  <a:srgbClr val="FFFFFF"/>
                </a:solidFill>
                <a:latin typeface="Book Antiqua"/>
                <a:ea typeface="+mj-ea"/>
                <a:cs typeface="+mj-cs"/>
              </a:rPr>
              <a:t>Sources </a:t>
            </a:r>
          </a:p>
        </p:txBody>
      </p:sp>
      <p:sp>
        <p:nvSpPr>
          <p:cNvPr id="5" name="TextBox 4">
            <a:extLst>
              <a:ext uri="{FF2B5EF4-FFF2-40B4-BE49-F238E27FC236}">
                <a16:creationId xmlns:a16="http://schemas.microsoft.com/office/drawing/2014/main" id="{CC21B498-9C30-C75B-F88F-DE8EE59186A2}"/>
              </a:ext>
            </a:extLst>
          </p:cNvPr>
          <p:cNvSpPr txBox="1"/>
          <p:nvPr/>
        </p:nvSpPr>
        <p:spPr>
          <a:xfrm>
            <a:off x="6503158" y="649480"/>
            <a:ext cx="4862447" cy="5546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600"/>
              <a:t>United States Holocaust Memorial Museum – World War II and the Holocaust</a:t>
            </a:r>
          </a:p>
          <a:p>
            <a:pPr indent="-228600">
              <a:lnSpc>
                <a:spcPct val="90000"/>
              </a:lnSpc>
              <a:spcAft>
                <a:spcPts val="600"/>
              </a:spcAft>
              <a:buFont typeface="Arial" panose="020B0604020202020204" pitchFamily="34" charset="0"/>
              <a:buChar char="•"/>
            </a:pPr>
            <a:r>
              <a:rPr lang="en-US" sz="1600"/>
              <a:t> </a:t>
            </a:r>
            <a:r>
              <a:rPr lang="en-US" sz="1600">
                <a:hlinkClick r:id="rId2">
                  <a:extLst>
                    <a:ext uri="{A12FA001-AC4F-418D-AE19-62706E023703}">
                      <ahyp:hlinkClr xmlns:ahyp="http://schemas.microsoft.com/office/drawing/2018/hyperlinkcolor" val="tx"/>
                    </a:ext>
                  </a:extLst>
                </a:hlinkClick>
              </a:rPr>
              <a:t>https://www.ushmm.org/learn/holocaust-and-world-war-ii/world-war-ii-and-the-holocaust</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Imperial War Museums (UK) – The Vital Role of Women in the Second World War</a:t>
            </a:r>
          </a:p>
          <a:p>
            <a:pPr indent="-228600">
              <a:lnSpc>
                <a:spcPct val="90000"/>
              </a:lnSpc>
              <a:spcAft>
                <a:spcPts val="600"/>
              </a:spcAft>
              <a:buFont typeface="Arial" panose="020B0604020202020204" pitchFamily="34" charset="0"/>
              <a:buChar char="•"/>
            </a:pPr>
            <a:r>
              <a:rPr lang="en-US" sz="1600"/>
              <a:t> </a:t>
            </a:r>
            <a:r>
              <a:rPr lang="en-US" sz="1600">
                <a:hlinkClick r:id="rId3">
                  <a:extLst>
                    <a:ext uri="{A12FA001-AC4F-418D-AE19-62706E023703}">
                      <ahyp:hlinkClr xmlns:ahyp="http://schemas.microsoft.com/office/drawing/2018/hyperlinkcolor" val="tx"/>
                    </a:ext>
                  </a:extLst>
                </a:hlinkClick>
              </a:rPr>
              <a:t>https://www.iwm.org.uk/history/the-vital-role-of-women-in-the-second-world-war</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Encyclopedia Britannica – Women’s Army Corps (WAC)</a:t>
            </a:r>
          </a:p>
          <a:p>
            <a:pPr indent="-228600">
              <a:lnSpc>
                <a:spcPct val="90000"/>
              </a:lnSpc>
              <a:spcAft>
                <a:spcPts val="600"/>
              </a:spcAft>
              <a:buFont typeface="Arial" panose="020B0604020202020204" pitchFamily="34" charset="0"/>
              <a:buChar char="•"/>
            </a:pPr>
            <a:r>
              <a:rPr lang="en-US" sz="1600"/>
              <a:t> </a:t>
            </a:r>
            <a:r>
              <a:rPr lang="en-US" sz="1600">
                <a:hlinkClick r:id="rId4">
                  <a:extLst>
                    <a:ext uri="{A12FA001-AC4F-418D-AE19-62706E023703}">
                      <ahyp:hlinkClr xmlns:ahyp="http://schemas.microsoft.com/office/drawing/2018/hyperlinkcolor" val="tx"/>
                    </a:ext>
                  </a:extLst>
                </a:hlinkClick>
              </a:rPr>
              <a:t>https://www.britannica.com/topic/Womens-Army-Corps</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The National WWII Museum (USA) – Women of World War II</a:t>
            </a:r>
          </a:p>
          <a:p>
            <a:pPr indent="-228600">
              <a:lnSpc>
                <a:spcPct val="90000"/>
              </a:lnSpc>
              <a:spcAft>
                <a:spcPts val="600"/>
              </a:spcAft>
              <a:buFont typeface="Arial" panose="020B0604020202020204" pitchFamily="34" charset="0"/>
              <a:buChar char="•"/>
            </a:pPr>
            <a:r>
              <a:rPr lang="en-US" sz="1600"/>
              <a:t> </a:t>
            </a:r>
            <a:r>
              <a:rPr lang="en-US" sz="1600">
                <a:hlinkClick r:id="rId5">
                  <a:extLst>
                    <a:ext uri="{A12FA001-AC4F-418D-AE19-62706E023703}">
                      <ahyp:hlinkClr xmlns:ahyp="http://schemas.microsoft.com/office/drawing/2018/hyperlinkcolor" val="tx"/>
                    </a:ext>
                  </a:extLst>
                </a:hlinkClick>
              </a:rPr>
              <a:t>https://www.nationalww2museum.org/war/topics/women-world-war-ii</a:t>
            </a:r>
          </a:p>
          <a:p>
            <a:pPr indent="-2286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1152884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550</cp:revision>
  <dcterms:created xsi:type="dcterms:W3CDTF">2025-11-11T19:27:41Z</dcterms:created>
  <dcterms:modified xsi:type="dcterms:W3CDTF">2026-05-12T07:48:21Z</dcterms:modified>
</cp:coreProperties>
</file>