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Alice" charset="1" panose="00000500000000000000"/>
      <p:regular r:id="rId20"/>
    </p:embeddedFont>
    <p:embeddedFont>
      <p:font typeface="TT Interphases" charset="1" panose="02000503020000020004"/>
      <p:regular r:id="rId21"/>
    </p:embeddedFont>
    <p:embeddedFont>
      <p:font typeface="Alice Bold" charset="1" panose="00000500000000000000"/>
      <p:regular r:id="rId22"/>
    </p:embeddedFont>
    <p:embeddedFont>
      <p:font typeface="Alice Bold Italics" charset="1" panose="00000500000000000000"/>
      <p:regular r:id="rId23"/>
    </p:embeddedFont>
    <p:embeddedFont>
      <p:font typeface="Alice Italics" charset="1" panose="00000500000000000000"/>
      <p:regular r:id="rId24"/>
    </p:embeddedFont>
    <p:embeddedFont>
      <p:font typeface="ITC Magnifico Daytime Heavy" charset="1" panose="02000A07080000020004"/>
      <p:regular r:id="rId25"/>
    </p:embeddedFont>
    <p:embeddedFont>
      <p:font typeface="Canva Sans Bold" charset="1" panose="020B0803030501040103"/>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https://youtu.be/VDXR6cjmSbc?si=GPRHviHR9B0GL-Er" TargetMode="External" Type="http://schemas.openxmlformats.org/officeDocument/2006/relationships/hyperlink"/></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bbc.co.uk/bitesize/articles/zh6nsk7"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1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5732831" y="7833724"/>
            <a:ext cx="1526469" cy="1424576"/>
          </a:xfrm>
          <a:custGeom>
            <a:avLst/>
            <a:gdLst/>
            <a:ahLst/>
            <a:cxnLst/>
            <a:rect r="r" b="b" t="t" l="l"/>
            <a:pathLst>
              <a:path h="1424576" w="1526469">
                <a:moveTo>
                  <a:pt x="0" y="0"/>
                </a:moveTo>
                <a:lnTo>
                  <a:pt x="1526469" y="0"/>
                </a:lnTo>
                <a:lnTo>
                  <a:pt x="1526469" y="1424576"/>
                </a:lnTo>
                <a:lnTo>
                  <a:pt x="0" y="1424576"/>
                </a:lnTo>
                <a:lnTo>
                  <a:pt x="0" y="0"/>
                </a:lnTo>
                <a:close/>
              </a:path>
            </a:pathLst>
          </a:custGeom>
          <a:blipFill>
            <a:blip r:embed="rId2"/>
            <a:stretch>
              <a:fillRect l="0" t="0" r="0" b="0"/>
            </a:stretch>
          </a:blipFill>
        </p:spPr>
      </p:sp>
      <p:sp>
        <p:nvSpPr>
          <p:cNvPr name="Freeform 3" id="3"/>
          <p:cNvSpPr/>
          <p:nvPr/>
        </p:nvSpPr>
        <p:spPr>
          <a:xfrm flipH="false" flipV="false" rot="0">
            <a:off x="1028700" y="1028700"/>
            <a:ext cx="4057880" cy="1159099"/>
          </a:xfrm>
          <a:custGeom>
            <a:avLst/>
            <a:gdLst/>
            <a:ahLst/>
            <a:cxnLst/>
            <a:rect r="r" b="b" t="t" l="l"/>
            <a:pathLst>
              <a:path h="1159099" w="4057880">
                <a:moveTo>
                  <a:pt x="0" y="0"/>
                </a:moveTo>
                <a:lnTo>
                  <a:pt x="4057880" y="0"/>
                </a:lnTo>
                <a:lnTo>
                  <a:pt x="4057880" y="1159099"/>
                </a:lnTo>
                <a:lnTo>
                  <a:pt x="0" y="1159099"/>
                </a:lnTo>
                <a:lnTo>
                  <a:pt x="0" y="0"/>
                </a:lnTo>
                <a:close/>
              </a:path>
            </a:pathLst>
          </a:custGeom>
          <a:blipFill>
            <a:blip r:embed="rId3"/>
            <a:stretch>
              <a:fillRect l="0" t="0" r="0" b="0"/>
            </a:stretch>
          </a:blipFill>
        </p:spPr>
      </p:sp>
      <p:sp>
        <p:nvSpPr>
          <p:cNvPr name="Freeform 4" id="4"/>
          <p:cNvSpPr/>
          <p:nvPr/>
        </p:nvSpPr>
        <p:spPr>
          <a:xfrm flipH="false" flipV="false" rot="0">
            <a:off x="12572371" y="900452"/>
            <a:ext cx="4686929" cy="1415595"/>
          </a:xfrm>
          <a:custGeom>
            <a:avLst/>
            <a:gdLst/>
            <a:ahLst/>
            <a:cxnLst/>
            <a:rect r="r" b="b" t="t" l="l"/>
            <a:pathLst>
              <a:path h="1415595" w="4686929">
                <a:moveTo>
                  <a:pt x="0" y="0"/>
                </a:moveTo>
                <a:lnTo>
                  <a:pt x="4686929" y="0"/>
                </a:lnTo>
                <a:lnTo>
                  <a:pt x="4686929" y="1415595"/>
                </a:lnTo>
                <a:lnTo>
                  <a:pt x="0" y="1415595"/>
                </a:lnTo>
                <a:lnTo>
                  <a:pt x="0" y="0"/>
                </a:lnTo>
                <a:close/>
              </a:path>
            </a:pathLst>
          </a:custGeom>
          <a:blipFill>
            <a:blip r:embed="rId4"/>
            <a:stretch>
              <a:fillRect l="0" t="0" r="0" b="0"/>
            </a:stretch>
          </a:blipFill>
        </p:spPr>
      </p:sp>
      <p:sp>
        <p:nvSpPr>
          <p:cNvPr name="TextBox 5" id="5"/>
          <p:cNvSpPr txBox="true"/>
          <p:nvPr/>
        </p:nvSpPr>
        <p:spPr>
          <a:xfrm rot="0">
            <a:off x="5869561" y="1038225"/>
            <a:ext cx="4631888" cy="1393632"/>
          </a:xfrm>
          <a:prstGeom prst="rect">
            <a:avLst/>
          </a:prstGeom>
        </p:spPr>
        <p:txBody>
          <a:bodyPr anchor="t" rtlCol="false" tIns="0" lIns="0" bIns="0" rIns="0">
            <a:spAutoFit/>
          </a:bodyPr>
          <a:lstStyle/>
          <a:p>
            <a:pPr algn="ctr">
              <a:lnSpc>
                <a:spcPts val="2733"/>
              </a:lnSpc>
            </a:pPr>
            <a:r>
              <a:rPr lang="en-US" sz="2484">
                <a:solidFill>
                  <a:srgbClr val="FFFFFF"/>
                </a:solidFill>
                <a:latin typeface="Alice"/>
                <a:ea typeface="Alice"/>
                <a:cs typeface="Alice"/>
                <a:sym typeface="Alice"/>
              </a:rPr>
              <a:t>2ο ΕΠΑΛ ΡΕΘΥΜΝΟΥ​</a:t>
            </a:r>
          </a:p>
          <a:p>
            <a:pPr algn="ctr">
              <a:lnSpc>
                <a:spcPts val="2733"/>
              </a:lnSpc>
              <a:spcBef>
                <a:spcPct val="0"/>
              </a:spcBef>
            </a:pPr>
            <a:r>
              <a:rPr lang="en-US" sz="2484">
                <a:solidFill>
                  <a:srgbClr val="FFFFFF"/>
                </a:solidFill>
                <a:latin typeface="Alice"/>
                <a:ea typeface="Alice"/>
                <a:cs typeface="Alice"/>
                <a:sym typeface="Alice"/>
              </a:rPr>
              <a:t>Pr</a:t>
            </a:r>
            <a:r>
              <a:rPr lang="en-US" sz="2484">
                <a:solidFill>
                  <a:srgbClr val="FFFFFF"/>
                </a:solidFill>
                <a:latin typeface="Alice"/>
                <a:ea typeface="Alice"/>
                <a:cs typeface="Alice"/>
                <a:sym typeface="Alice"/>
              </a:rPr>
              <a:t>oject Code:​</a:t>
            </a:r>
          </a:p>
          <a:p>
            <a:pPr algn="ctr">
              <a:lnSpc>
                <a:spcPts val="2733"/>
              </a:lnSpc>
              <a:spcBef>
                <a:spcPct val="0"/>
              </a:spcBef>
            </a:pPr>
            <a:r>
              <a:rPr lang="en-US" sz="2484">
                <a:solidFill>
                  <a:srgbClr val="FFFFFF"/>
                </a:solidFill>
                <a:latin typeface="Alice"/>
                <a:ea typeface="Alice"/>
                <a:cs typeface="Alice"/>
                <a:sym typeface="Alice"/>
              </a:rPr>
              <a:t>2024-1-el01-ka122-sch-000231856​</a:t>
            </a:r>
          </a:p>
          <a:p>
            <a:pPr algn="ctr">
              <a:lnSpc>
                <a:spcPts val="2733"/>
              </a:lnSpc>
              <a:spcBef>
                <a:spcPct val="0"/>
              </a:spcBef>
            </a:pPr>
          </a:p>
        </p:txBody>
      </p:sp>
      <p:sp>
        <p:nvSpPr>
          <p:cNvPr name="TextBox 6" id="6"/>
          <p:cNvSpPr txBox="true"/>
          <p:nvPr/>
        </p:nvSpPr>
        <p:spPr>
          <a:xfrm rot="0">
            <a:off x="1028700" y="8546012"/>
            <a:ext cx="13950943" cy="677545"/>
          </a:xfrm>
          <a:prstGeom prst="rect">
            <a:avLst/>
          </a:prstGeom>
        </p:spPr>
        <p:txBody>
          <a:bodyPr anchor="t" rtlCol="false" tIns="0" lIns="0" bIns="0" rIns="0">
            <a:spAutoFit/>
          </a:bodyPr>
          <a:lstStyle/>
          <a:p>
            <a:pPr algn="l">
              <a:lnSpc>
                <a:spcPts val="1759"/>
              </a:lnSpc>
              <a:spcBef>
                <a:spcPct val="0"/>
              </a:spcBef>
            </a:pPr>
            <a:r>
              <a:rPr lang="en-US" sz="1599">
                <a:solidFill>
                  <a:srgbClr val="FFFFFF"/>
                </a:solidFill>
                <a:latin typeface="Alice"/>
                <a:ea typeface="Alice"/>
                <a:cs typeface="Alice"/>
                <a:sym typeface="Alice"/>
              </a:rPr>
              <a:t>« Με την επιχορήγηση της ΕυρωπαΪκής Ένωσης, Ωστόσο, οι απόψεις και οι γνώμεις που διατυπώνονται εκφράζουν αποκλειστικά τις απόψεις τωνσυντάκτων και δεν αντιπροσωπεύονται</a:t>
            </a:r>
            <a:r>
              <a:rPr lang="en-US" sz="1599">
                <a:solidFill>
                  <a:srgbClr val="FFFFFF"/>
                </a:solidFill>
                <a:latin typeface="Alice"/>
                <a:ea typeface="Alice"/>
                <a:cs typeface="Alice"/>
                <a:sym typeface="Alice"/>
              </a:rPr>
              <a:t> κατ' ανάγκη τις απόψεις της Ευρωπαϊκής Ένωσης ή του Ιδρύματος Κρατικών Υποτροφιών (ΙΚΥ), Ούτε ηΕυρωπαϊκή Ένωση ούτε η χορηγούσα αρχή μπορούν να θεωρηθούν υπεύθηνες για αυτές.»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306503" y="3713270"/>
            <a:ext cx="8375678" cy="6113976"/>
          </a:xfrm>
          <a:custGeom>
            <a:avLst/>
            <a:gdLst/>
            <a:ahLst/>
            <a:cxnLst/>
            <a:rect r="r" b="b" t="t" l="l"/>
            <a:pathLst>
              <a:path h="6113976" w="8375678">
                <a:moveTo>
                  <a:pt x="0" y="0"/>
                </a:moveTo>
                <a:lnTo>
                  <a:pt x="8375678" y="0"/>
                </a:lnTo>
                <a:lnTo>
                  <a:pt x="8375678" y="6113976"/>
                </a:lnTo>
                <a:lnTo>
                  <a:pt x="0" y="6113976"/>
                </a:lnTo>
                <a:lnTo>
                  <a:pt x="0" y="0"/>
                </a:lnTo>
                <a:close/>
              </a:path>
            </a:pathLst>
          </a:custGeom>
          <a:blipFill>
            <a:blip r:embed="rId2"/>
            <a:stretch>
              <a:fillRect l="-2638" t="0" r="-18049" b="0"/>
            </a:stretch>
          </a:blipFill>
        </p:spPr>
      </p:sp>
      <p:sp>
        <p:nvSpPr>
          <p:cNvPr name="TextBox 3" id="3"/>
          <p:cNvSpPr txBox="true"/>
          <p:nvPr/>
        </p:nvSpPr>
        <p:spPr>
          <a:xfrm rot="0">
            <a:off x="-1130199" y="-180975"/>
            <a:ext cx="9152951" cy="3308498"/>
          </a:xfrm>
          <a:prstGeom prst="rect">
            <a:avLst/>
          </a:prstGeom>
        </p:spPr>
        <p:txBody>
          <a:bodyPr anchor="t" rtlCol="false" tIns="0" lIns="0" bIns="0" rIns="0">
            <a:spAutoFit/>
          </a:bodyPr>
          <a:lstStyle/>
          <a:p>
            <a:pPr algn="ctr">
              <a:lnSpc>
                <a:spcPts val="13287"/>
              </a:lnSpc>
              <a:spcBef>
                <a:spcPct val="0"/>
              </a:spcBef>
            </a:pPr>
            <a:r>
              <a:rPr lang="en-US" sz="9490" spc="-1138">
                <a:solidFill>
                  <a:srgbClr val="FFFFFF"/>
                </a:solidFill>
                <a:latin typeface="Alice"/>
                <a:ea typeface="Alice"/>
                <a:cs typeface="Alice"/>
                <a:sym typeface="Alice"/>
              </a:rPr>
              <a:t>ROMANIAN  WOMEN </a:t>
            </a:r>
          </a:p>
        </p:txBody>
      </p:sp>
      <p:sp>
        <p:nvSpPr>
          <p:cNvPr name="TextBox 4" id="4"/>
          <p:cNvSpPr txBox="true"/>
          <p:nvPr/>
        </p:nvSpPr>
        <p:spPr>
          <a:xfrm rot="0">
            <a:off x="9039849" y="-123825"/>
            <a:ext cx="9248151" cy="10920095"/>
          </a:xfrm>
          <a:prstGeom prst="rect">
            <a:avLst/>
          </a:prstGeom>
        </p:spPr>
        <p:txBody>
          <a:bodyPr anchor="t" rtlCol="false" tIns="0" lIns="0" bIns="0" rIns="0">
            <a:spAutoFit/>
          </a:bodyPr>
          <a:lstStyle/>
          <a:p>
            <a:pPr algn="ctr">
              <a:lnSpc>
                <a:spcPts val="8680"/>
              </a:lnSpc>
              <a:spcBef>
                <a:spcPct val="0"/>
              </a:spcBef>
            </a:pPr>
            <a:r>
              <a:rPr lang="en-US" sz="6200" spc="-744">
                <a:solidFill>
                  <a:srgbClr val="FFFFFF"/>
                </a:solidFill>
                <a:latin typeface="Alice"/>
                <a:ea typeface="Alice"/>
                <a:cs typeface="Alice"/>
                <a:sym typeface="Alice"/>
              </a:rPr>
              <a:t>Romanian</a:t>
            </a:r>
            <a:r>
              <a:rPr lang="en-US" sz="6200" spc="-744">
                <a:solidFill>
                  <a:srgbClr val="FFFFFF"/>
                </a:solidFill>
                <a:latin typeface="Alice"/>
                <a:ea typeface="Alice"/>
                <a:cs typeface="Alice"/>
                <a:sym typeface="Alice"/>
              </a:rPr>
              <a:t>  women  also  had restricted  rights  in  the  past, with limited  access  to  education, property, and  politics. Some women  gained  local  voting  rights in  1929  and  first  vote d  in  1930. Full political.  equality  was  granted  after World  War II, especially  from  1946–1948.</a:t>
            </a:r>
          </a:p>
          <a:p>
            <a:pPr algn="ctr">
              <a:lnSpc>
                <a:spcPts val="8680"/>
              </a:lnSpc>
              <a:spcBef>
                <a:spcPct val="0"/>
              </a:spcBef>
            </a:pPr>
          </a:p>
        </p:txBody>
      </p:sp>
    </p:spTree>
  </p:cSld>
  <p:clrMapOvr>
    <a:masterClrMapping/>
  </p:clrMapOvr>
  <p:transition spd="fast">
    <p:fade/>
  </p:transition>
</p:sld>
</file>

<file path=ppt/slides/slide1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431258" y="2576104"/>
            <a:ext cx="8806109" cy="6375693"/>
          </a:xfrm>
          <a:custGeom>
            <a:avLst/>
            <a:gdLst/>
            <a:ahLst/>
            <a:cxnLst/>
            <a:rect r="r" b="b" t="t" l="l"/>
            <a:pathLst>
              <a:path h="6375693" w="8806109">
                <a:moveTo>
                  <a:pt x="0" y="0"/>
                </a:moveTo>
                <a:lnTo>
                  <a:pt x="8806109" y="0"/>
                </a:lnTo>
                <a:lnTo>
                  <a:pt x="8806109" y="6375693"/>
                </a:lnTo>
                <a:lnTo>
                  <a:pt x="0" y="6375693"/>
                </a:lnTo>
                <a:lnTo>
                  <a:pt x="0" y="0"/>
                </a:lnTo>
                <a:close/>
              </a:path>
            </a:pathLst>
          </a:custGeom>
          <a:blipFill>
            <a:blip r:embed="rId2"/>
            <a:stretch>
              <a:fillRect l="-7884" t="0" r="-7884" b="0"/>
            </a:stretch>
          </a:blipFill>
        </p:spPr>
      </p:sp>
      <p:sp>
        <p:nvSpPr>
          <p:cNvPr name="TextBox 3" id="3"/>
          <p:cNvSpPr txBox="true"/>
          <p:nvPr/>
        </p:nvSpPr>
        <p:spPr>
          <a:xfrm rot="0">
            <a:off x="524625" y="35560"/>
            <a:ext cx="8619375" cy="1776731"/>
          </a:xfrm>
          <a:prstGeom prst="rect">
            <a:avLst/>
          </a:prstGeom>
        </p:spPr>
        <p:txBody>
          <a:bodyPr anchor="t" rtlCol="false" tIns="0" lIns="0" bIns="0" rIns="0">
            <a:spAutoFit/>
          </a:bodyPr>
          <a:lstStyle/>
          <a:p>
            <a:pPr algn="ctr">
              <a:lnSpc>
                <a:spcPts val="14419"/>
              </a:lnSpc>
              <a:spcBef>
                <a:spcPct val="0"/>
              </a:spcBef>
            </a:pPr>
            <a:r>
              <a:rPr lang="en-US" sz="10299">
                <a:solidFill>
                  <a:srgbClr val="FFFFFF"/>
                </a:solidFill>
                <a:latin typeface="Alice"/>
                <a:ea typeface="Alice"/>
                <a:cs typeface="Alice"/>
                <a:sym typeface="Alice"/>
              </a:rPr>
              <a:t>Greek women </a:t>
            </a:r>
          </a:p>
        </p:txBody>
      </p:sp>
      <p:sp>
        <p:nvSpPr>
          <p:cNvPr name="TextBox 4" id="4"/>
          <p:cNvSpPr txBox="true"/>
          <p:nvPr/>
        </p:nvSpPr>
        <p:spPr>
          <a:xfrm rot="0">
            <a:off x="9653933" y="-735682"/>
            <a:ext cx="8634067" cy="11644063"/>
          </a:xfrm>
          <a:prstGeom prst="rect">
            <a:avLst/>
          </a:prstGeom>
        </p:spPr>
        <p:txBody>
          <a:bodyPr anchor="t" rtlCol="false" tIns="0" lIns="0" bIns="0" rIns="0">
            <a:spAutoFit/>
          </a:bodyPr>
          <a:lstStyle/>
          <a:p>
            <a:pPr algn="ctr">
              <a:lnSpc>
                <a:spcPts val="7109"/>
              </a:lnSpc>
            </a:pPr>
          </a:p>
          <a:p>
            <a:pPr algn="ctr">
              <a:lnSpc>
                <a:spcPts val="7109"/>
              </a:lnSpc>
              <a:spcBef>
                <a:spcPct val="0"/>
              </a:spcBef>
            </a:pPr>
            <a:r>
              <a:rPr lang="en-US" sz="5078">
                <a:solidFill>
                  <a:srgbClr val="FFFFFF"/>
                </a:solidFill>
                <a:latin typeface="Alice"/>
                <a:ea typeface="Alice"/>
                <a:cs typeface="Alice"/>
                <a:sym typeface="Alice"/>
              </a:rPr>
              <a:t>In older times Greek women had very limited rights. They could not vote, had few legal and economic freedoms, and were expected to focus on family life. They gained the right to vote in local elections in 1930 and full political rights in 1952, with gradual</a:t>
            </a:r>
            <a:r>
              <a:rPr lang="en-US" sz="5078">
                <a:solidFill>
                  <a:srgbClr val="FFFFFF"/>
                </a:solidFill>
                <a:latin typeface="Alice"/>
                <a:ea typeface="Alice"/>
                <a:cs typeface="Alice"/>
                <a:sym typeface="Alice"/>
              </a:rPr>
              <a:t> legal equality coming after the 1970s.</a:t>
            </a:r>
          </a:p>
          <a:p>
            <a:pPr algn="ctr">
              <a:lnSpc>
                <a:spcPts val="7109"/>
              </a:lnSpc>
              <a:spcBef>
                <a:spcPct val="0"/>
              </a:spcBef>
            </a:pPr>
          </a:p>
        </p:txBody>
      </p:sp>
    </p:spTree>
  </p:cSld>
  <p:clrMapOvr>
    <a:masterClrMapping/>
  </p:clrMapOvr>
  <p:transition spd="fast">
    <p:fade/>
  </p:transition>
</p:sld>
</file>

<file path=ppt/slides/slide1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5732831" y="7833724"/>
            <a:ext cx="1526469" cy="1424576"/>
          </a:xfrm>
          <a:custGeom>
            <a:avLst/>
            <a:gdLst/>
            <a:ahLst/>
            <a:cxnLst/>
            <a:rect r="r" b="b" t="t" l="l"/>
            <a:pathLst>
              <a:path h="1424576" w="1526469">
                <a:moveTo>
                  <a:pt x="0" y="0"/>
                </a:moveTo>
                <a:lnTo>
                  <a:pt x="1526469" y="0"/>
                </a:lnTo>
                <a:lnTo>
                  <a:pt x="1526469" y="1424576"/>
                </a:lnTo>
                <a:lnTo>
                  <a:pt x="0" y="1424576"/>
                </a:lnTo>
                <a:lnTo>
                  <a:pt x="0" y="0"/>
                </a:lnTo>
                <a:close/>
              </a:path>
            </a:pathLst>
          </a:custGeom>
          <a:blipFill>
            <a:blip r:embed="rId2"/>
            <a:stretch>
              <a:fillRect l="0" t="0" r="0" b="0"/>
            </a:stretch>
          </a:blipFill>
        </p:spPr>
      </p:sp>
      <p:sp>
        <p:nvSpPr>
          <p:cNvPr name="Freeform 3" id="3"/>
          <p:cNvSpPr/>
          <p:nvPr/>
        </p:nvSpPr>
        <p:spPr>
          <a:xfrm flipH="false" flipV="false" rot="0">
            <a:off x="1028700" y="1028700"/>
            <a:ext cx="4057880" cy="1159099"/>
          </a:xfrm>
          <a:custGeom>
            <a:avLst/>
            <a:gdLst/>
            <a:ahLst/>
            <a:cxnLst/>
            <a:rect r="r" b="b" t="t" l="l"/>
            <a:pathLst>
              <a:path h="1159099" w="4057880">
                <a:moveTo>
                  <a:pt x="0" y="0"/>
                </a:moveTo>
                <a:lnTo>
                  <a:pt x="4057880" y="0"/>
                </a:lnTo>
                <a:lnTo>
                  <a:pt x="4057880" y="1159099"/>
                </a:lnTo>
                <a:lnTo>
                  <a:pt x="0" y="1159099"/>
                </a:lnTo>
                <a:lnTo>
                  <a:pt x="0" y="0"/>
                </a:lnTo>
                <a:close/>
              </a:path>
            </a:pathLst>
          </a:custGeom>
          <a:blipFill>
            <a:blip r:embed="rId3"/>
            <a:stretch>
              <a:fillRect l="0" t="0" r="0" b="0"/>
            </a:stretch>
          </a:blipFill>
        </p:spPr>
      </p:sp>
      <p:sp>
        <p:nvSpPr>
          <p:cNvPr name="Freeform 4" id="4"/>
          <p:cNvSpPr/>
          <p:nvPr/>
        </p:nvSpPr>
        <p:spPr>
          <a:xfrm flipH="false" flipV="false" rot="0">
            <a:off x="12572371" y="900452"/>
            <a:ext cx="4686929" cy="1415595"/>
          </a:xfrm>
          <a:custGeom>
            <a:avLst/>
            <a:gdLst/>
            <a:ahLst/>
            <a:cxnLst/>
            <a:rect r="r" b="b" t="t" l="l"/>
            <a:pathLst>
              <a:path h="1415595" w="4686929">
                <a:moveTo>
                  <a:pt x="0" y="0"/>
                </a:moveTo>
                <a:lnTo>
                  <a:pt x="4686929" y="0"/>
                </a:lnTo>
                <a:lnTo>
                  <a:pt x="4686929" y="1415595"/>
                </a:lnTo>
                <a:lnTo>
                  <a:pt x="0" y="1415595"/>
                </a:lnTo>
                <a:lnTo>
                  <a:pt x="0" y="0"/>
                </a:lnTo>
                <a:close/>
              </a:path>
            </a:pathLst>
          </a:custGeom>
          <a:blipFill>
            <a:blip r:embed="rId4"/>
            <a:stretch>
              <a:fillRect l="0" t="0" r="0" b="0"/>
            </a:stretch>
          </a:blipFill>
        </p:spPr>
      </p:sp>
      <p:sp>
        <p:nvSpPr>
          <p:cNvPr name="TextBox 5" id="5"/>
          <p:cNvSpPr txBox="true"/>
          <p:nvPr/>
        </p:nvSpPr>
        <p:spPr>
          <a:xfrm rot="0">
            <a:off x="5869561" y="1038225"/>
            <a:ext cx="4631888" cy="1393632"/>
          </a:xfrm>
          <a:prstGeom prst="rect">
            <a:avLst/>
          </a:prstGeom>
        </p:spPr>
        <p:txBody>
          <a:bodyPr anchor="t" rtlCol="false" tIns="0" lIns="0" bIns="0" rIns="0">
            <a:spAutoFit/>
          </a:bodyPr>
          <a:lstStyle/>
          <a:p>
            <a:pPr algn="ctr">
              <a:lnSpc>
                <a:spcPts val="2733"/>
              </a:lnSpc>
            </a:pPr>
            <a:r>
              <a:rPr lang="en-US" sz="2484">
                <a:solidFill>
                  <a:srgbClr val="FFFFFF"/>
                </a:solidFill>
                <a:latin typeface="Alice"/>
                <a:ea typeface="Alice"/>
                <a:cs typeface="Alice"/>
                <a:sym typeface="Alice"/>
              </a:rPr>
              <a:t>2ο ΕΠΑΛ ΡΕΘΥΜΝΟΥ​</a:t>
            </a:r>
          </a:p>
          <a:p>
            <a:pPr algn="ctr">
              <a:lnSpc>
                <a:spcPts val="2733"/>
              </a:lnSpc>
              <a:spcBef>
                <a:spcPct val="0"/>
              </a:spcBef>
            </a:pPr>
            <a:r>
              <a:rPr lang="en-US" sz="2484">
                <a:solidFill>
                  <a:srgbClr val="FFFFFF"/>
                </a:solidFill>
                <a:latin typeface="Alice"/>
                <a:ea typeface="Alice"/>
                <a:cs typeface="Alice"/>
                <a:sym typeface="Alice"/>
              </a:rPr>
              <a:t>Pr</a:t>
            </a:r>
            <a:r>
              <a:rPr lang="en-US" sz="2484">
                <a:solidFill>
                  <a:srgbClr val="FFFFFF"/>
                </a:solidFill>
                <a:latin typeface="Alice"/>
                <a:ea typeface="Alice"/>
                <a:cs typeface="Alice"/>
                <a:sym typeface="Alice"/>
              </a:rPr>
              <a:t>oject Code:​</a:t>
            </a:r>
          </a:p>
          <a:p>
            <a:pPr algn="ctr">
              <a:lnSpc>
                <a:spcPts val="2733"/>
              </a:lnSpc>
              <a:spcBef>
                <a:spcPct val="0"/>
              </a:spcBef>
            </a:pPr>
            <a:r>
              <a:rPr lang="en-US" sz="2484">
                <a:solidFill>
                  <a:srgbClr val="FFFFFF"/>
                </a:solidFill>
                <a:latin typeface="Alice"/>
                <a:ea typeface="Alice"/>
                <a:cs typeface="Alice"/>
                <a:sym typeface="Alice"/>
              </a:rPr>
              <a:t>2024-1-el01-ka122-sch-000231856​</a:t>
            </a:r>
          </a:p>
          <a:p>
            <a:pPr algn="ctr">
              <a:lnSpc>
                <a:spcPts val="2733"/>
              </a:lnSpc>
              <a:spcBef>
                <a:spcPct val="0"/>
              </a:spcBef>
            </a:pPr>
          </a:p>
        </p:txBody>
      </p:sp>
      <p:sp>
        <p:nvSpPr>
          <p:cNvPr name="TextBox 6" id="6"/>
          <p:cNvSpPr txBox="true"/>
          <p:nvPr/>
        </p:nvSpPr>
        <p:spPr>
          <a:xfrm rot="0">
            <a:off x="1028700" y="8546012"/>
            <a:ext cx="13950943" cy="677545"/>
          </a:xfrm>
          <a:prstGeom prst="rect">
            <a:avLst/>
          </a:prstGeom>
        </p:spPr>
        <p:txBody>
          <a:bodyPr anchor="t" rtlCol="false" tIns="0" lIns="0" bIns="0" rIns="0">
            <a:spAutoFit/>
          </a:bodyPr>
          <a:lstStyle/>
          <a:p>
            <a:pPr algn="l">
              <a:lnSpc>
                <a:spcPts val="1759"/>
              </a:lnSpc>
              <a:spcBef>
                <a:spcPct val="0"/>
              </a:spcBef>
            </a:pPr>
            <a:r>
              <a:rPr lang="en-US" sz="1599">
                <a:solidFill>
                  <a:srgbClr val="FFFFFF"/>
                </a:solidFill>
                <a:latin typeface="Alice"/>
                <a:ea typeface="Alice"/>
                <a:cs typeface="Alice"/>
                <a:sym typeface="Alice"/>
              </a:rPr>
              <a:t>« Με την επιχορήγηση της ΕυρωπαΪκής Ένωσης, Ωστόσο, οι απόψεις και οι γνώμεις που διατυπώνονται εκφράζουν αποκλειστικά τις απόψεις τωνσυντάκτων και δεν αντιπροσωπεύονται</a:t>
            </a:r>
            <a:r>
              <a:rPr lang="en-US" sz="1599">
                <a:solidFill>
                  <a:srgbClr val="FFFFFF"/>
                </a:solidFill>
                <a:latin typeface="Alice"/>
                <a:ea typeface="Alice"/>
                <a:cs typeface="Alice"/>
                <a:sym typeface="Alice"/>
              </a:rPr>
              <a:t> κατ' ανάγκη τις απόψεις της Ευρωπαϊκής Ένωσης ή του Ιδρύματος Κρατικών Υποτροφιών (ΙΚΥ), Ούτε ηΕυρωπαϊκή Ένωση ούτε η χορηγούσα αρχή μπορούν να θεωρηθούν υπεύθηνες για αυτές.» ​</a:t>
            </a:r>
          </a:p>
        </p:txBody>
      </p:sp>
    </p:spTree>
  </p:cSld>
  <p:clrMapOvr>
    <a:masterClrMapping/>
  </p:clrMapOvr>
  <p:transition spd="fast">
    <p:fade/>
  </p:transition>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E7AC1"/>
        </a:solidFill>
      </p:bgPr>
    </p:bg>
    <p:spTree>
      <p:nvGrpSpPr>
        <p:cNvPr id="1" name=""/>
        <p:cNvGrpSpPr/>
        <p:nvPr/>
      </p:nvGrpSpPr>
      <p:grpSpPr>
        <a:xfrm>
          <a:off x="0" y="0"/>
          <a:ext cx="0" cy="0"/>
          <a:chOff x="0" y="0"/>
          <a:chExt cx="0" cy="0"/>
        </a:xfrm>
      </p:grpSpPr>
      <p:sp>
        <p:nvSpPr>
          <p:cNvPr name="TextBox 2" id="2"/>
          <p:cNvSpPr txBox="true"/>
          <p:nvPr/>
        </p:nvSpPr>
        <p:spPr>
          <a:xfrm rot="0">
            <a:off x="6250902" y="4584700"/>
            <a:ext cx="2516832" cy="2281556"/>
          </a:xfrm>
          <a:prstGeom prst="rect">
            <a:avLst/>
          </a:prstGeom>
        </p:spPr>
        <p:txBody>
          <a:bodyPr anchor="t" rtlCol="false" tIns="0" lIns="0" bIns="0" rIns="0">
            <a:spAutoFit/>
          </a:bodyPr>
          <a:lstStyle/>
          <a:p>
            <a:pPr algn="ctr">
              <a:lnSpc>
                <a:spcPts val="18619"/>
              </a:lnSpc>
              <a:spcBef>
                <a:spcPct val="0"/>
              </a:spcBef>
            </a:pPr>
            <a:r>
              <a:rPr lang="en-US" sz="13299" u="sng">
                <a:solidFill>
                  <a:srgbClr val="000000"/>
                </a:solidFill>
                <a:latin typeface="TT Interphases"/>
                <a:ea typeface="TT Interphases"/>
                <a:cs typeface="TT Interphases"/>
                <a:sym typeface="TT Interphases"/>
                <a:hlinkClick r:id="rId2" tooltip="https://youtu.be/VDXR6cjmSbc?si=GPRHviHR9B0GL-Er"/>
              </a:rPr>
              <a:t>link</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E7AC1"/>
        </a:solidFill>
      </p:bgPr>
    </p:bg>
    <p:spTree>
      <p:nvGrpSpPr>
        <p:cNvPr id="1" name=""/>
        <p:cNvGrpSpPr/>
        <p:nvPr/>
      </p:nvGrpSpPr>
      <p:grpSpPr>
        <a:xfrm>
          <a:off x="0" y="0"/>
          <a:ext cx="0" cy="0"/>
          <a:chOff x="0" y="0"/>
          <a:chExt cx="0" cy="0"/>
        </a:xfrm>
      </p:grpSpPr>
      <p:sp>
        <p:nvSpPr>
          <p:cNvPr name="TextBox 2" id="2"/>
          <p:cNvSpPr txBox="true"/>
          <p:nvPr/>
        </p:nvSpPr>
        <p:spPr>
          <a:xfrm rot="0">
            <a:off x="1028700" y="857250"/>
            <a:ext cx="2963317" cy="1566544"/>
          </a:xfrm>
          <a:prstGeom prst="rect">
            <a:avLst/>
          </a:prstGeom>
        </p:spPr>
        <p:txBody>
          <a:bodyPr anchor="t" rtlCol="false" tIns="0" lIns="0" bIns="0" rIns="0">
            <a:spAutoFit/>
          </a:bodyPr>
          <a:lstStyle/>
          <a:p>
            <a:pPr algn="ctr">
              <a:lnSpc>
                <a:spcPts val="12880"/>
              </a:lnSpc>
            </a:pPr>
            <a:r>
              <a:rPr lang="en-US" sz="9200" b="true">
                <a:solidFill>
                  <a:srgbClr val="000000"/>
                </a:solidFill>
                <a:latin typeface="Canva Sans Bold"/>
                <a:ea typeface="Canva Sans Bold"/>
                <a:cs typeface="Canva Sans Bold"/>
                <a:sym typeface="Canva Sans Bold"/>
              </a:rPr>
              <a:t>Links</a:t>
            </a:r>
          </a:p>
        </p:txBody>
      </p:sp>
      <p:sp>
        <p:nvSpPr>
          <p:cNvPr name="TextBox 3" id="3"/>
          <p:cNvSpPr txBox="true"/>
          <p:nvPr/>
        </p:nvSpPr>
        <p:spPr>
          <a:xfrm rot="0">
            <a:off x="0" y="3168126"/>
            <a:ext cx="18288000" cy="1251585"/>
          </a:xfrm>
          <a:prstGeom prst="rect">
            <a:avLst/>
          </a:prstGeom>
        </p:spPr>
        <p:txBody>
          <a:bodyPr anchor="t" rtlCol="false" tIns="0" lIns="0" bIns="0" rIns="0">
            <a:spAutoFit/>
          </a:bodyPr>
          <a:lstStyle/>
          <a:p>
            <a:pPr algn="ctr">
              <a:lnSpc>
                <a:spcPts val="5040"/>
              </a:lnSpc>
            </a:pPr>
            <a:r>
              <a:rPr lang="en-US" b="true" sz="3600">
                <a:solidFill>
                  <a:srgbClr val="000000"/>
                </a:solidFill>
                <a:latin typeface="Canva Sans Bold"/>
                <a:ea typeface="Canva Sans Bold"/>
                <a:cs typeface="Canva Sans Bold"/>
                <a:sym typeface="Canva Sans Bold"/>
              </a:rPr>
              <a:t>headinghttps://www.londonmuseum.org.uk/collections/london-stories/the-suffragettes/</a:t>
            </a:r>
          </a:p>
        </p:txBody>
      </p:sp>
      <p:sp>
        <p:nvSpPr>
          <p:cNvPr name="TextBox 4" id="4"/>
          <p:cNvSpPr txBox="true"/>
          <p:nvPr/>
        </p:nvSpPr>
        <p:spPr>
          <a:xfrm rot="0">
            <a:off x="0" y="5154517"/>
            <a:ext cx="18288000" cy="1419860"/>
          </a:xfrm>
          <a:prstGeom prst="rect">
            <a:avLst/>
          </a:prstGeom>
        </p:spPr>
        <p:txBody>
          <a:bodyPr anchor="t" rtlCol="false" tIns="0" lIns="0" bIns="0" rIns="0">
            <a:spAutoFit/>
          </a:bodyPr>
          <a:lstStyle/>
          <a:p>
            <a:pPr algn="ctr">
              <a:lnSpc>
                <a:spcPts val="5740"/>
              </a:lnSpc>
            </a:pPr>
            <a:r>
              <a:rPr lang="en-US" b="true" sz="4100">
                <a:solidFill>
                  <a:srgbClr val="000000"/>
                </a:solidFill>
                <a:latin typeface="Canva Sans Bold"/>
                <a:ea typeface="Canva Sans Bold"/>
                <a:cs typeface="Canva Sans Bold"/>
                <a:sym typeface="Canva Sans Bold"/>
              </a:rPr>
              <a:t>headinghttps://www.nationalarchives.gov.uk/help-with-your-research/research-guides/womens-suffrage/</a:t>
            </a:r>
          </a:p>
        </p:txBody>
      </p:sp>
      <p:sp>
        <p:nvSpPr>
          <p:cNvPr name="TextBox 5" id="5"/>
          <p:cNvSpPr txBox="true"/>
          <p:nvPr/>
        </p:nvSpPr>
        <p:spPr>
          <a:xfrm rot="0">
            <a:off x="626566" y="7723188"/>
            <a:ext cx="16632734" cy="811530"/>
          </a:xfrm>
          <a:prstGeom prst="rect">
            <a:avLst/>
          </a:prstGeom>
        </p:spPr>
        <p:txBody>
          <a:bodyPr anchor="t" rtlCol="false" tIns="0" lIns="0" bIns="0" rIns="0">
            <a:spAutoFit/>
          </a:bodyPr>
          <a:lstStyle/>
          <a:p>
            <a:pPr algn="ctr">
              <a:lnSpc>
                <a:spcPts val="6719"/>
              </a:lnSpc>
            </a:pPr>
            <a:r>
              <a:rPr lang="en-US" b="true" sz="4800" u="sng">
                <a:solidFill>
                  <a:srgbClr val="000000"/>
                </a:solidFill>
                <a:latin typeface="Canva Sans Bold"/>
                <a:ea typeface="Canva Sans Bold"/>
                <a:cs typeface="Canva Sans Bold"/>
                <a:sym typeface="Canva Sans Bold"/>
                <a:hlinkClick r:id="rId2" tooltip="https://www.bbc.co.uk/bitesize/articles/zh6nsk7"/>
              </a:rPr>
              <a:t>headinghttps://www.bbc.co.uk/bitesize/articles/zh6nsk7</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9096428" y="1562100"/>
            <a:ext cx="9191572" cy="8724900"/>
            <a:chOff x="0" y="0"/>
            <a:chExt cx="2643766" cy="2509537"/>
          </a:xfrm>
        </p:grpSpPr>
        <p:sp>
          <p:nvSpPr>
            <p:cNvPr name="Freeform 3" id="3"/>
            <p:cNvSpPr/>
            <p:nvPr/>
          </p:nvSpPr>
          <p:spPr>
            <a:xfrm flipH="false" flipV="false" rot="0">
              <a:off x="0" y="0"/>
              <a:ext cx="2643766" cy="2509537"/>
            </a:xfrm>
            <a:custGeom>
              <a:avLst/>
              <a:gdLst/>
              <a:ahLst/>
              <a:cxnLst/>
              <a:rect r="r" b="b" t="t" l="l"/>
              <a:pathLst>
                <a:path h="2509537" w="2643766">
                  <a:moveTo>
                    <a:pt x="0" y="0"/>
                  </a:moveTo>
                  <a:lnTo>
                    <a:pt x="2643766" y="0"/>
                  </a:lnTo>
                  <a:lnTo>
                    <a:pt x="2643766" y="2509537"/>
                  </a:lnTo>
                  <a:lnTo>
                    <a:pt x="0" y="2509537"/>
                  </a:lnTo>
                  <a:close/>
                </a:path>
              </a:pathLst>
            </a:custGeom>
            <a:blipFill>
              <a:blip r:embed="rId2"/>
              <a:stretch>
                <a:fillRect l="0" t="-3341" r="0" b="-3341"/>
              </a:stretch>
            </a:blipFill>
          </p:spPr>
        </p:sp>
      </p:grpSp>
      <p:sp>
        <p:nvSpPr>
          <p:cNvPr name="TextBox 4" id="4"/>
          <p:cNvSpPr txBox="true"/>
          <p:nvPr/>
        </p:nvSpPr>
        <p:spPr>
          <a:xfrm rot="0">
            <a:off x="666750" y="585664"/>
            <a:ext cx="8977018" cy="4557836"/>
          </a:xfrm>
          <a:prstGeom prst="rect">
            <a:avLst/>
          </a:prstGeom>
        </p:spPr>
        <p:txBody>
          <a:bodyPr anchor="t" rtlCol="false" tIns="0" lIns="0" bIns="0" rIns="0">
            <a:spAutoFit/>
          </a:bodyPr>
          <a:lstStyle/>
          <a:p>
            <a:pPr algn="l" marL="0" indent="0" lvl="0">
              <a:lnSpc>
                <a:spcPts val="7177"/>
              </a:lnSpc>
            </a:pPr>
            <a:r>
              <a:rPr lang="en-US" sz="6525" strike="noStrike" u="none">
                <a:solidFill>
                  <a:srgbClr val="FFFFFF"/>
                </a:solidFill>
                <a:latin typeface="Alice"/>
                <a:ea typeface="Alice"/>
                <a:cs typeface="Alice"/>
                <a:sym typeface="Alice"/>
              </a:rPr>
              <a:t>The Suffragettes — Fighting for Women’s Rights: A Presentation on Courage, Equality, and Change</a:t>
            </a:r>
          </a:p>
        </p:txBody>
      </p:sp>
      <p:sp>
        <p:nvSpPr>
          <p:cNvPr name="TextBox 5" id="5"/>
          <p:cNvSpPr txBox="true"/>
          <p:nvPr/>
        </p:nvSpPr>
        <p:spPr>
          <a:xfrm rot="0">
            <a:off x="666750" y="8899644"/>
            <a:ext cx="5448300" cy="737900"/>
          </a:xfrm>
          <a:prstGeom prst="rect">
            <a:avLst/>
          </a:prstGeom>
        </p:spPr>
        <p:txBody>
          <a:bodyPr anchor="t" rtlCol="false" tIns="0" lIns="0" bIns="0" rIns="0">
            <a:spAutoFit/>
          </a:bodyPr>
          <a:lstStyle/>
          <a:p>
            <a:pPr algn="l" marL="0" indent="0" lvl="0">
              <a:lnSpc>
                <a:spcPts val="2940"/>
              </a:lnSpc>
              <a:spcBef>
                <a:spcPct val="0"/>
              </a:spcBef>
            </a:pPr>
            <a:r>
              <a:rPr lang="en-US" sz="2100" strike="noStrike" u="none">
                <a:solidFill>
                  <a:srgbClr val="FFFFFF"/>
                </a:solidFill>
                <a:latin typeface="TT Interphases"/>
                <a:ea typeface="TT Interphases"/>
                <a:cs typeface="TT Interphases"/>
                <a:sym typeface="TT Interphases"/>
              </a:rPr>
              <a:t>Presented by: Monika, Advocate for Gender Equality and Social Justice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10859532" y="1028700"/>
            <a:ext cx="7837138" cy="9258300"/>
            <a:chOff x="0" y="0"/>
            <a:chExt cx="1120160" cy="1323287"/>
          </a:xfrm>
        </p:grpSpPr>
        <p:sp>
          <p:nvSpPr>
            <p:cNvPr name="Freeform 3" id="3"/>
            <p:cNvSpPr/>
            <p:nvPr/>
          </p:nvSpPr>
          <p:spPr>
            <a:xfrm flipH="false" flipV="false" rot="0">
              <a:off x="0" y="0"/>
              <a:ext cx="1120160" cy="1323287"/>
            </a:xfrm>
            <a:custGeom>
              <a:avLst/>
              <a:gdLst/>
              <a:ahLst/>
              <a:cxnLst/>
              <a:rect r="r" b="b" t="t" l="l"/>
              <a:pathLst>
                <a:path h="1323287" w="1120160">
                  <a:moveTo>
                    <a:pt x="0" y="0"/>
                  </a:moveTo>
                  <a:lnTo>
                    <a:pt x="1120160" y="0"/>
                  </a:lnTo>
                  <a:lnTo>
                    <a:pt x="1120160" y="1323287"/>
                  </a:lnTo>
                  <a:lnTo>
                    <a:pt x="0" y="1323287"/>
                  </a:lnTo>
                  <a:close/>
                </a:path>
              </a:pathLst>
            </a:custGeom>
            <a:blipFill>
              <a:blip r:embed="rId2"/>
              <a:stretch>
                <a:fillRect l="-6999" t="0" r="-6999" b="0"/>
              </a:stretch>
            </a:blipFill>
          </p:spPr>
        </p:sp>
      </p:grpSp>
      <p:sp>
        <p:nvSpPr>
          <p:cNvPr name="TextBox 4" id="4"/>
          <p:cNvSpPr txBox="true"/>
          <p:nvPr/>
        </p:nvSpPr>
        <p:spPr>
          <a:xfrm rot="0">
            <a:off x="666750" y="723900"/>
            <a:ext cx="6886575" cy="2034540"/>
          </a:xfrm>
          <a:prstGeom prst="rect">
            <a:avLst/>
          </a:prstGeom>
        </p:spPr>
        <p:txBody>
          <a:bodyPr anchor="t" rtlCol="false" tIns="0" lIns="0" bIns="0" rIns="0">
            <a:spAutoFit/>
          </a:bodyPr>
          <a:lstStyle/>
          <a:p>
            <a:pPr algn="l" marL="0" indent="0" lvl="0">
              <a:lnSpc>
                <a:spcPts val="7920"/>
              </a:lnSpc>
            </a:pPr>
            <a:r>
              <a:rPr lang="en-US" sz="7200">
                <a:solidFill>
                  <a:srgbClr val="FFFFFF"/>
                </a:solidFill>
                <a:latin typeface="Alice Bold"/>
                <a:ea typeface="Alice Bold"/>
                <a:cs typeface="Alice Bold"/>
                <a:sym typeface="Alice Bold"/>
              </a:rPr>
              <a:t>Who Were the Suffragettes?</a:t>
            </a:r>
          </a:p>
        </p:txBody>
      </p:sp>
      <p:sp>
        <p:nvSpPr>
          <p:cNvPr name="AutoShape 5" id="5"/>
          <p:cNvSpPr/>
          <p:nvPr/>
        </p:nvSpPr>
        <p:spPr>
          <a:xfrm flipV="true">
            <a:off x="666750" y="9625012"/>
            <a:ext cx="5753100" cy="0"/>
          </a:xfrm>
          <a:prstGeom prst="line">
            <a:avLst/>
          </a:prstGeom>
          <a:ln cap="flat" w="9525">
            <a:solidFill>
              <a:srgbClr val="FFFFFF"/>
            </a:solidFill>
            <a:prstDash val="solid"/>
            <a:headEnd type="none" len="sm" w="sm"/>
            <a:tailEnd type="none" len="sm" w="sm"/>
          </a:ln>
        </p:spPr>
      </p:sp>
      <p:sp>
        <p:nvSpPr>
          <p:cNvPr name="TextBox 6" id="6"/>
          <p:cNvSpPr txBox="true"/>
          <p:nvPr/>
        </p:nvSpPr>
        <p:spPr>
          <a:xfrm rot="0">
            <a:off x="578488" y="3322450"/>
            <a:ext cx="9923458" cy="5686165"/>
          </a:xfrm>
          <a:prstGeom prst="rect">
            <a:avLst/>
          </a:prstGeom>
        </p:spPr>
        <p:txBody>
          <a:bodyPr anchor="t" rtlCol="false" tIns="0" lIns="0" bIns="0" rIns="0">
            <a:spAutoFit/>
          </a:bodyPr>
          <a:lstStyle/>
          <a:p>
            <a:pPr algn="just">
              <a:lnSpc>
                <a:spcPts val="4848"/>
              </a:lnSpc>
            </a:pPr>
            <a:r>
              <a:rPr lang="en-US" sz="3645" spc="149">
                <a:solidFill>
                  <a:srgbClr val="FFFFFF"/>
                </a:solidFill>
                <a:latin typeface="Alice"/>
                <a:ea typeface="Alice"/>
                <a:cs typeface="Alice"/>
                <a:sym typeface="Alice"/>
              </a:rPr>
              <a:t>•The suffragettes were brave women who fought for the right to vote in the early 20th century.</a:t>
            </a:r>
          </a:p>
          <a:p>
            <a:pPr algn="just">
              <a:lnSpc>
                <a:spcPts val="5104"/>
              </a:lnSpc>
            </a:pPr>
            <a:r>
              <a:rPr lang="en-US" sz="3645">
                <a:solidFill>
                  <a:srgbClr val="FFFFFF"/>
                </a:solidFill>
                <a:latin typeface="Alice"/>
                <a:ea typeface="Alice"/>
                <a:cs typeface="Alice"/>
                <a:sym typeface="Alice"/>
              </a:rPr>
              <a:t> </a:t>
            </a:r>
          </a:p>
          <a:p>
            <a:pPr algn="just">
              <a:lnSpc>
                <a:spcPts val="5104"/>
              </a:lnSpc>
            </a:pPr>
            <a:r>
              <a:rPr lang="en-US" sz="3645">
                <a:solidFill>
                  <a:srgbClr val="FFFFFF"/>
                </a:solidFill>
                <a:latin typeface="Alice"/>
                <a:ea typeface="Alice"/>
                <a:cs typeface="Alice"/>
                <a:sym typeface="Alice"/>
              </a:rPr>
              <a:t>•They believed that women deserved the same political rights as men. The movement started in the United Kingdom and inspired women all over the world.</a:t>
            </a:r>
          </a:p>
          <a:p>
            <a:pPr algn="just" marL="0" indent="0" lvl="0">
              <a:lnSpc>
                <a:spcPts val="5104"/>
              </a:lnSpc>
            </a:pPr>
          </a:p>
        </p:txBody>
      </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sp>
        <p:nvSpPr>
          <p:cNvPr name="AutoShape 2" id="2"/>
          <p:cNvSpPr/>
          <p:nvPr/>
        </p:nvSpPr>
        <p:spPr>
          <a:xfrm flipV="true">
            <a:off x="666750" y="9625012"/>
            <a:ext cx="16954500" cy="0"/>
          </a:xfrm>
          <a:prstGeom prst="line">
            <a:avLst/>
          </a:prstGeom>
          <a:ln cap="flat" w="9525">
            <a:solidFill>
              <a:srgbClr val="FFFFFF"/>
            </a:solidFill>
            <a:prstDash val="solid"/>
            <a:headEnd type="none" len="sm" w="sm"/>
            <a:tailEnd type="none" len="sm" w="sm"/>
          </a:ln>
        </p:spPr>
      </p:sp>
      <p:sp>
        <p:nvSpPr>
          <p:cNvPr name="TextBox 3" id="3"/>
          <p:cNvSpPr txBox="true"/>
          <p:nvPr/>
        </p:nvSpPr>
        <p:spPr>
          <a:xfrm rot="0">
            <a:off x="666750" y="723900"/>
            <a:ext cx="11201400" cy="1034415"/>
          </a:xfrm>
          <a:prstGeom prst="rect">
            <a:avLst/>
          </a:prstGeom>
        </p:spPr>
        <p:txBody>
          <a:bodyPr anchor="t" rtlCol="false" tIns="0" lIns="0" bIns="0" rIns="0">
            <a:spAutoFit/>
          </a:bodyPr>
          <a:lstStyle/>
          <a:p>
            <a:pPr algn="l" marL="0" indent="0" lvl="0">
              <a:lnSpc>
                <a:spcPts val="7920"/>
              </a:lnSpc>
              <a:spcBef>
                <a:spcPct val="0"/>
              </a:spcBef>
            </a:pPr>
            <a:r>
              <a:rPr lang="en-US" sz="7200" i="true">
                <a:solidFill>
                  <a:srgbClr val="FFFFFF"/>
                </a:solidFill>
                <a:latin typeface="Alice Bold Italics"/>
                <a:ea typeface="Alice Bold Italics"/>
                <a:cs typeface="Alice Bold Italics"/>
                <a:sym typeface="Alice Bold Italics"/>
              </a:rPr>
              <a:t>Leaders and Actions</a:t>
            </a:r>
          </a:p>
        </p:txBody>
      </p:sp>
      <p:sp>
        <p:nvSpPr>
          <p:cNvPr name="Freeform 4" id="4"/>
          <p:cNvSpPr/>
          <p:nvPr/>
        </p:nvSpPr>
        <p:spPr>
          <a:xfrm flipH="false" flipV="false" rot="0">
            <a:off x="666750" y="6153150"/>
            <a:ext cx="2571750" cy="2571750"/>
          </a:xfrm>
          <a:custGeom>
            <a:avLst/>
            <a:gdLst/>
            <a:ahLst/>
            <a:cxnLst/>
            <a:rect r="r" b="b" t="t" l="l"/>
            <a:pathLst>
              <a:path h="2571750" w="2571750">
                <a:moveTo>
                  <a:pt x="0" y="0"/>
                </a:moveTo>
                <a:lnTo>
                  <a:pt x="2571750" y="0"/>
                </a:lnTo>
                <a:lnTo>
                  <a:pt x="2571750" y="2571750"/>
                </a:lnTo>
                <a:lnTo>
                  <a:pt x="0" y="25717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TextBox 5" id="5"/>
          <p:cNvSpPr txBox="true"/>
          <p:nvPr/>
        </p:nvSpPr>
        <p:spPr>
          <a:xfrm rot="0">
            <a:off x="666750" y="3245167"/>
            <a:ext cx="11201400" cy="6379845"/>
          </a:xfrm>
          <a:prstGeom prst="rect">
            <a:avLst/>
          </a:prstGeom>
        </p:spPr>
        <p:txBody>
          <a:bodyPr anchor="t" rtlCol="false" tIns="0" lIns="0" bIns="0" rIns="0">
            <a:spAutoFit/>
          </a:bodyPr>
          <a:lstStyle/>
          <a:p>
            <a:pPr algn="l">
              <a:lnSpc>
                <a:spcPts val="5610"/>
              </a:lnSpc>
            </a:pPr>
            <a:r>
              <a:rPr lang="en-US" sz="5100" i="true">
                <a:solidFill>
                  <a:srgbClr val="FFFFFF"/>
                </a:solidFill>
                <a:latin typeface="Alice Italics"/>
                <a:ea typeface="Alice Italics"/>
                <a:cs typeface="Alice Italics"/>
                <a:sym typeface="Alice Italics"/>
              </a:rPr>
              <a:t>The most famous leader was Emmeline Pankhurst, who founded the Women’s Social and Political Union (WSPU) in 1903.</a:t>
            </a:r>
          </a:p>
          <a:p>
            <a:pPr algn="l">
              <a:lnSpc>
                <a:spcPts val="5610"/>
              </a:lnSpc>
            </a:pPr>
            <a:r>
              <a:rPr lang="en-US" sz="5100" i="true">
                <a:solidFill>
                  <a:srgbClr val="FFFFFF"/>
                </a:solidFill>
                <a:latin typeface="Alice Italics"/>
                <a:ea typeface="Alice Italics"/>
                <a:cs typeface="Alice Italics"/>
                <a:sym typeface="Alice Italics"/>
              </a:rPr>
              <a:t> </a:t>
            </a:r>
          </a:p>
          <a:p>
            <a:pPr algn="l">
              <a:lnSpc>
                <a:spcPts val="5610"/>
              </a:lnSpc>
            </a:pPr>
            <a:r>
              <a:rPr lang="en-US" sz="5100" i="true">
                <a:solidFill>
                  <a:srgbClr val="FFFFFF"/>
                </a:solidFill>
                <a:latin typeface="Alice Italics"/>
                <a:ea typeface="Alice Italics"/>
                <a:cs typeface="Alice Italics"/>
                <a:sym typeface="Alice Italics"/>
              </a:rPr>
              <a:t>•Their motto was 'Deeds, not words.' They organized protests, marches, and even went to prison for their cause.</a:t>
            </a:r>
          </a:p>
          <a:p>
            <a:pPr algn="l" marL="0" indent="0" lvl="0">
              <a:lnSpc>
                <a:spcPts val="5610"/>
              </a:lnSpc>
              <a:spcBef>
                <a:spcPct val="0"/>
              </a:spcBef>
            </a:pPr>
          </a:p>
        </p:txBody>
      </p:sp>
      <p:grpSp>
        <p:nvGrpSpPr>
          <p:cNvPr name="Group 6" id="6"/>
          <p:cNvGrpSpPr/>
          <p:nvPr/>
        </p:nvGrpSpPr>
        <p:grpSpPr>
          <a:xfrm rot="0">
            <a:off x="12313856" y="666750"/>
            <a:ext cx="5465230" cy="8958262"/>
            <a:chOff x="0" y="0"/>
            <a:chExt cx="1048708" cy="1718977"/>
          </a:xfrm>
        </p:grpSpPr>
        <p:sp>
          <p:nvSpPr>
            <p:cNvPr name="Freeform 7" id="7"/>
            <p:cNvSpPr/>
            <p:nvPr/>
          </p:nvSpPr>
          <p:spPr>
            <a:xfrm flipH="false" flipV="false" rot="0">
              <a:off x="0" y="0"/>
              <a:ext cx="1048708" cy="1718976"/>
            </a:xfrm>
            <a:custGeom>
              <a:avLst/>
              <a:gdLst/>
              <a:ahLst/>
              <a:cxnLst/>
              <a:rect r="r" b="b" t="t" l="l"/>
              <a:pathLst>
                <a:path h="1718976" w="1048708">
                  <a:moveTo>
                    <a:pt x="0" y="0"/>
                  </a:moveTo>
                  <a:lnTo>
                    <a:pt x="1048708" y="0"/>
                  </a:lnTo>
                  <a:lnTo>
                    <a:pt x="1048708" y="1718976"/>
                  </a:lnTo>
                  <a:lnTo>
                    <a:pt x="0" y="1718976"/>
                  </a:lnTo>
                  <a:close/>
                </a:path>
              </a:pathLst>
            </a:custGeom>
            <a:blipFill>
              <a:blip r:embed="rId4"/>
              <a:stretch>
                <a:fillRect l="0" t="-2935" r="0" b="-2935"/>
              </a:stretch>
            </a:blipFill>
          </p:spPr>
        </p:sp>
      </p:gr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7813467" y="0"/>
            <a:ext cx="4994772" cy="7023732"/>
            <a:chOff x="0" y="0"/>
            <a:chExt cx="1205421" cy="1695084"/>
          </a:xfrm>
        </p:grpSpPr>
        <p:sp>
          <p:nvSpPr>
            <p:cNvPr name="Freeform 3" id="3"/>
            <p:cNvSpPr/>
            <p:nvPr/>
          </p:nvSpPr>
          <p:spPr>
            <a:xfrm flipH="false" flipV="false" rot="0">
              <a:off x="0" y="0"/>
              <a:ext cx="1205421" cy="1695084"/>
            </a:xfrm>
            <a:custGeom>
              <a:avLst/>
              <a:gdLst/>
              <a:ahLst/>
              <a:cxnLst/>
              <a:rect r="r" b="b" t="t" l="l"/>
              <a:pathLst>
                <a:path h="1695084" w="1205421">
                  <a:moveTo>
                    <a:pt x="0" y="0"/>
                  </a:moveTo>
                  <a:lnTo>
                    <a:pt x="1205421" y="0"/>
                  </a:lnTo>
                  <a:lnTo>
                    <a:pt x="1205421" y="1695084"/>
                  </a:lnTo>
                  <a:lnTo>
                    <a:pt x="0" y="1695084"/>
                  </a:lnTo>
                  <a:close/>
                </a:path>
              </a:pathLst>
            </a:custGeom>
            <a:blipFill>
              <a:blip r:embed="rId2"/>
              <a:stretch>
                <a:fillRect l="-5018" t="0" r="-5018" b="0"/>
              </a:stretch>
            </a:blipFill>
          </p:spPr>
        </p:sp>
      </p:grpSp>
      <p:grpSp>
        <p:nvGrpSpPr>
          <p:cNvPr name="Group 4" id="4"/>
          <p:cNvGrpSpPr/>
          <p:nvPr/>
        </p:nvGrpSpPr>
        <p:grpSpPr>
          <a:xfrm rot="0">
            <a:off x="194504" y="1758315"/>
            <a:ext cx="7618962" cy="9499282"/>
            <a:chOff x="0" y="0"/>
            <a:chExt cx="10158616" cy="12665710"/>
          </a:xfrm>
        </p:grpSpPr>
        <p:sp>
          <p:nvSpPr>
            <p:cNvPr name="TextBox 5" id="5"/>
            <p:cNvSpPr txBox="true"/>
            <p:nvPr/>
          </p:nvSpPr>
          <p:spPr>
            <a:xfrm rot="0">
              <a:off x="0" y="-85725"/>
              <a:ext cx="10158616" cy="11830685"/>
            </a:xfrm>
            <a:prstGeom prst="rect">
              <a:avLst/>
            </a:prstGeom>
          </p:spPr>
          <p:txBody>
            <a:bodyPr anchor="t" rtlCol="false" tIns="0" lIns="0" bIns="0" rIns="0">
              <a:spAutoFit/>
            </a:bodyPr>
            <a:lstStyle/>
            <a:p>
              <a:pPr algn="l">
                <a:lnSpc>
                  <a:spcPts val="5880"/>
                </a:lnSpc>
              </a:pPr>
              <a:r>
                <a:rPr lang="en-US" sz="4200">
                  <a:solidFill>
                    <a:srgbClr val="FFFFFF"/>
                  </a:solidFill>
                  <a:latin typeface="Alice"/>
                  <a:ea typeface="Alice"/>
                  <a:cs typeface="Alice"/>
                  <a:sym typeface="Alice"/>
                </a:rPr>
                <a:t>•Because of their courage and activism, British women won the right to vote:</a:t>
              </a:r>
            </a:p>
            <a:p>
              <a:pPr algn="l">
                <a:lnSpc>
                  <a:spcPts val="5880"/>
                </a:lnSpc>
              </a:pPr>
              <a:r>
                <a:rPr lang="en-US" sz="4200">
                  <a:solidFill>
                    <a:srgbClr val="FFFFFF"/>
                  </a:solidFill>
                  <a:latin typeface="Alice"/>
                  <a:ea typeface="Alice"/>
                  <a:cs typeface="Alice"/>
                  <a:sym typeface="Alice"/>
                </a:rPr>
                <a:t>•• In 1918 – women over 30 could vote.</a:t>
              </a:r>
            </a:p>
            <a:p>
              <a:pPr algn="l">
                <a:lnSpc>
                  <a:spcPts val="5880"/>
                </a:lnSpc>
              </a:pPr>
              <a:r>
                <a:rPr lang="en-US" sz="4200">
                  <a:solidFill>
                    <a:srgbClr val="FFFFFF"/>
                  </a:solidFill>
                  <a:latin typeface="Alice"/>
                  <a:ea typeface="Alice"/>
                  <a:cs typeface="Alice"/>
                  <a:sym typeface="Alice"/>
                </a:rPr>
                <a:t>•• In 1928 – women gained equal voting rights with men.</a:t>
              </a:r>
            </a:p>
            <a:p>
              <a:pPr algn="l">
                <a:lnSpc>
                  <a:spcPts val="5880"/>
                </a:lnSpc>
              </a:pPr>
              <a:r>
                <a:rPr lang="en-US" sz="4200">
                  <a:solidFill>
                    <a:srgbClr val="FFFFFF"/>
                  </a:solidFill>
                  <a:latin typeface="Alice"/>
                  <a:ea typeface="Alice"/>
                  <a:cs typeface="Alice"/>
                  <a:sym typeface="Alice"/>
                </a:rPr>
                <a:t> </a:t>
              </a:r>
            </a:p>
            <a:p>
              <a:pPr algn="l">
                <a:lnSpc>
                  <a:spcPts val="5880"/>
                </a:lnSpc>
              </a:pPr>
              <a:r>
                <a:rPr lang="en-US" sz="4200">
                  <a:solidFill>
                    <a:srgbClr val="FFFFFF"/>
                  </a:solidFill>
                  <a:latin typeface="Alice"/>
                  <a:ea typeface="Alice"/>
                  <a:cs typeface="Alice"/>
                  <a:sym typeface="Alice"/>
                </a:rPr>
                <a:t>•Their struggle inspired women in many countries, including the United States and Europe.</a:t>
              </a:r>
            </a:p>
            <a:p>
              <a:pPr algn="l" marL="0" indent="0" lvl="0">
                <a:lnSpc>
                  <a:spcPts val="5880"/>
                </a:lnSpc>
                <a:spcBef>
                  <a:spcPct val="0"/>
                </a:spcBef>
              </a:pPr>
            </a:p>
          </p:txBody>
        </p:sp>
        <p:sp>
          <p:nvSpPr>
            <p:cNvPr name="TextBox 6" id="6"/>
            <p:cNvSpPr txBox="true"/>
            <p:nvPr/>
          </p:nvSpPr>
          <p:spPr>
            <a:xfrm rot="0">
              <a:off x="0" y="12193905"/>
              <a:ext cx="10158616" cy="471805"/>
            </a:xfrm>
            <a:prstGeom prst="rect">
              <a:avLst/>
            </a:prstGeom>
          </p:spPr>
          <p:txBody>
            <a:bodyPr anchor="t" rtlCol="false" tIns="0" lIns="0" bIns="0" rIns="0">
              <a:spAutoFit/>
            </a:bodyPr>
            <a:lstStyle/>
            <a:p>
              <a:pPr algn="l" marL="0" indent="0" lvl="0">
                <a:lnSpc>
                  <a:spcPts val="2940"/>
                </a:lnSpc>
              </a:pPr>
            </a:p>
          </p:txBody>
        </p:sp>
      </p:grpSp>
      <p:sp>
        <p:nvSpPr>
          <p:cNvPr name="TextBox 7" id="7"/>
          <p:cNvSpPr txBox="true"/>
          <p:nvPr/>
        </p:nvSpPr>
        <p:spPr>
          <a:xfrm rot="0">
            <a:off x="1028700" y="540068"/>
            <a:ext cx="9763125" cy="1034415"/>
          </a:xfrm>
          <a:prstGeom prst="rect">
            <a:avLst/>
          </a:prstGeom>
        </p:spPr>
        <p:txBody>
          <a:bodyPr anchor="t" rtlCol="false" tIns="0" lIns="0" bIns="0" rIns="0">
            <a:spAutoFit/>
          </a:bodyPr>
          <a:lstStyle/>
          <a:p>
            <a:pPr algn="l" marL="0" indent="0" lvl="0">
              <a:lnSpc>
                <a:spcPts val="7920"/>
              </a:lnSpc>
              <a:spcBef>
                <a:spcPct val="0"/>
              </a:spcBef>
            </a:pPr>
            <a:r>
              <a:rPr lang="en-US" sz="7200">
                <a:solidFill>
                  <a:srgbClr val="FFFFFF"/>
                </a:solidFill>
                <a:latin typeface="Alice Bold"/>
                <a:ea typeface="Alice Bold"/>
                <a:cs typeface="Alice Bold"/>
                <a:sym typeface="Alice Bold"/>
              </a:rPr>
              <a:t>Achievements</a:t>
            </a:r>
          </a:p>
        </p:txBody>
      </p:sp>
      <p:grpSp>
        <p:nvGrpSpPr>
          <p:cNvPr name="Group 8" id="8"/>
          <p:cNvGrpSpPr/>
          <p:nvPr/>
        </p:nvGrpSpPr>
        <p:grpSpPr>
          <a:xfrm rot="0">
            <a:off x="12808238" y="3519723"/>
            <a:ext cx="5479762" cy="6767277"/>
            <a:chOff x="0" y="0"/>
            <a:chExt cx="1024364" cy="1265046"/>
          </a:xfrm>
        </p:grpSpPr>
        <p:sp>
          <p:nvSpPr>
            <p:cNvPr name="Freeform 9" id="9"/>
            <p:cNvSpPr/>
            <p:nvPr/>
          </p:nvSpPr>
          <p:spPr>
            <a:xfrm flipH="false" flipV="false" rot="0">
              <a:off x="0" y="0"/>
              <a:ext cx="1024364" cy="1265046"/>
            </a:xfrm>
            <a:custGeom>
              <a:avLst/>
              <a:gdLst/>
              <a:ahLst/>
              <a:cxnLst/>
              <a:rect r="r" b="b" t="t" l="l"/>
              <a:pathLst>
                <a:path h="1265046" w="1024364">
                  <a:moveTo>
                    <a:pt x="0" y="0"/>
                  </a:moveTo>
                  <a:lnTo>
                    <a:pt x="1024364" y="0"/>
                  </a:lnTo>
                  <a:lnTo>
                    <a:pt x="1024364" y="1265046"/>
                  </a:lnTo>
                  <a:lnTo>
                    <a:pt x="0" y="1265046"/>
                  </a:lnTo>
                  <a:close/>
                </a:path>
              </a:pathLst>
            </a:custGeom>
            <a:blipFill>
              <a:blip r:embed="rId3"/>
              <a:stretch>
                <a:fillRect l="-4646" t="0" r="-4646" b="0"/>
              </a:stretch>
            </a:blipFill>
          </p:spPr>
        </p:sp>
      </p:gr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561285" y="-537064"/>
            <a:ext cx="9478863" cy="5703958"/>
          </a:xfrm>
          <a:prstGeom prst="rect">
            <a:avLst/>
          </a:prstGeom>
        </p:spPr>
        <p:txBody>
          <a:bodyPr anchor="t" rtlCol="false" tIns="0" lIns="0" bIns="0" rIns="0">
            <a:spAutoFit/>
          </a:bodyPr>
          <a:lstStyle/>
          <a:p>
            <a:pPr algn="l" marL="0" indent="0" lvl="0">
              <a:lnSpc>
                <a:spcPts val="10593"/>
              </a:lnSpc>
              <a:spcBef>
                <a:spcPct val="0"/>
              </a:spcBef>
            </a:pPr>
          </a:p>
          <a:p>
            <a:pPr algn="l" marL="0" indent="0" lvl="0">
              <a:lnSpc>
                <a:spcPts val="6473"/>
              </a:lnSpc>
              <a:spcBef>
                <a:spcPct val="0"/>
              </a:spcBef>
            </a:pPr>
            <a:r>
              <a:rPr lang="en-US" sz="5885" strike="noStrike" u="none">
                <a:solidFill>
                  <a:srgbClr val="FFFFFF"/>
                </a:solidFill>
                <a:latin typeface="Alice Bold"/>
                <a:ea typeface="Alice Bold"/>
                <a:cs typeface="Alice Bold"/>
                <a:sym typeface="Alice Bold"/>
              </a:rPr>
              <a:t>Their Difficulties and Challenges</a:t>
            </a:r>
          </a:p>
          <a:p>
            <a:pPr algn="l" marL="0" indent="0" lvl="0">
              <a:lnSpc>
                <a:spcPts val="10593"/>
              </a:lnSpc>
              <a:spcBef>
                <a:spcPct val="0"/>
              </a:spcBef>
            </a:pPr>
          </a:p>
          <a:p>
            <a:pPr algn="l" marL="0" indent="0" lvl="0">
              <a:lnSpc>
                <a:spcPts val="10593"/>
              </a:lnSpc>
              <a:spcBef>
                <a:spcPct val="0"/>
              </a:spcBef>
            </a:pPr>
          </a:p>
        </p:txBody>
      </p:sp>
      <p:grpSp>
        <p:nvGrpSpPr>
          <p:cNvPr name="Group 3" id="3"/>
          <p:cNvGrpSpPr/>
          <p:nvPr/>
        </p:nvGrpSpPr>
        <p:grpSpPr>
          <a:xfrm rot="0">
            <a:off x="9144000" y="666750"/>
            <a:ext cx="361950" cy="361950"/>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5" id="5"/>
            <p:cNvSpPr txBox="true"/>
            <p:nvPr/>
          </p:nvSpPr>
          <p:spPr>
            <a:xfrm>
              <a:off x="76200" y="28575"/>
              <a:ext cx="660400" cy="708025"/>
            </a:xfrm>
            <a:prstGeom prst="rect">
              <a:avLst/>
            </a:prstGeom>
          </p:spPr>
          <p:txBody>
            <a:bodyPr anchor="ctr" rtlCol="false" tIns="50800" lIns="50800" bIns="50800" rIns="50800"/>
            <a:lstStyle/>
            <a:p>
              <a:pPr algn="ctr" marL="0" indent="0" lvl="0">
                <a:lnSpc>
                  <a:spcPts val="2800"/>
                </a:lnSpc>
              </a:pPr>
            </a:p>
          </p:txBody>
        </p:sp>
      </p:grpSp>
      <p:sp>
        <p:nvSpPr>
          <p:cNvPr name="TextBox 6" id="6"/>
          <p:cNvSpPr txBox="true"/>
          <p:nvPr/>
        </p:nvSpPr>
        <p:spPr>
          <a:xfrm rot="0">
            <a:off x="9632931" y="618439"/>
            <a:ext cx="8244667" cy="9620451"/>
          </a:xfrm>
          <a:prstGeom prst="rect">
            <a:avLst/>
          </a:prstGeom>
        </p:spPr>
        <p:txBody>
          <a:bodyPr anchor="t" rtlCol="false" tIns="0" lIns="0" bIns="0" rIns="0">
            <a:spAutoFit/>
          </a:bodyPr>
          <a:lstStyle/>
          <a:p>
            <a:pPr algn="l">
              <a:lnSpc>
                <a:spcPts val="5844"/>
              </a:lnSpc>
            </a:pPr>
            <a:r>
              <a:rPr lang="en-US" sz="4870">
                <a:solidFill>
                  <a:srgbClr val="FFFFFF"/>
                </a:solidFill>
                <a:latin typeface="Alice"/>
                <a:ea typeface="Alice"/>
                <a:cs typeface="Alice"/>
                <a:sym typeface="Alice"/>
              </a:rPr>
              <a:t>The Suffragettes faced many challenges. They were often arrested, imprisoned, and treated badly by the police. Many went on hunger strikes in prison and were force-fed. Society and newspapers sometimes called them violent or unfeminine. Despite this, they stayed strong and continued their fight.</a:t>
            </a:r>
          </a:p>
          <a:p>
            <a:pPr algn="l" marL="0" indent="0" lvl="0">
              <a:lnSpc>
                <a:spcPts val="5844"/>
              </a:lnSpc>
              <a:spcBef>
                <a:spcPct val="0"/>
              </a:spcBef>
            </a:pPr>
          </a:p>
        </p:txBody>
      </p:sp>
      <p:grpSp>
        <p:nvGrpSpPr>
          <p:cNvPr name="Group 7" id="7"/>
          <p:cNvGrpSpPr/>
          <p:nvPr/>
        </p:nvGrpSpPr>
        <p:grpSpPr>
          <a:xfrm rot="0">
            <a:off x="9144000" y="2457450"/>
            <a:ext cx="361950" cy="361950"/>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9" id="9"/>
            <p:cNvSpPr txBox="true"/>
            <p:nvPr/>
          </p:nvSpPr>
          <p:spPr>
            <a:xfrm>
              <a:off x="76200" y="28575"/>
              <a:ext cx="660400" cy="708025"/>
            </a:xfrm>
            <a:prstGeom prst="rect">
              <a:avLst/>
            </a:prstGeom>
          </p:spPr>
          <p:txBody>
            <a:bodyPr anchor="ctr" rtlCol="false" tIns="50800" lIns="50800" bIns="50800" rIns="50800"/>
            <a:lstStyle/>
            <a:p>
              <a:pPr algn="ctr" marL="0" indent="0" lvl="0">
                <a:lnSpc>
                  <a:spcPts val="2800"/>
                </a:lnSpc>
              </a:pPr>
            </a:p>
          </p:txBody>
        </p:sp>
      </p:grpSp>
      <p:grpSp>
        <p:nvGrpSpPr>
          <p:cNvPr name="Group 10" id="10"/>
          <p:cNvGrpSpPr/>
          <p:nvPr/>
        </p:nvGrpSpPr>
        <p:grpSpPr>
          <a:xfrm rot="0">
            <a:off x="9144000" y="4248467"/>
            <a:ext cx="361950" cy="361950"/>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28575"/>
              <a:ext cx="660400" cy="708025"/>
            </a:xfrm>
            <a:prstGeom prst="rect">
              <a:avLst/>
            </a:prstGeom>
          </p:spPr>
          <p:txBody>
            <a:bodyPr anchor="ctr" rtlCol="false" tIns="50800" lIns="50800" bIns="50800" rIns="50800"/>
            <a:lstStyle/>
            <a:p>
              <a:pPr algn="ctr" marL="0" indent="0" lvl="0">
                <a:lnSpc>
                  <a:spcPts val="2800"/>
                </a:lnSpc>
              </a:pPr>
            </a:p>
          </p:txBody>
        </p:sp>
      </p:grpSp>
      <p:grpSp>
        <p:nvGrpSpPr>
          <p:cNvPr name="Group 13" id="13"/>
          <p:cNvGrpSpPr/>
          <p:nvPr/>
        </p:nvGrpSpPr>
        <p:grpSpPr>
          <a:xfrm rot="0">
            <a:off x="9144000" y="6039167"/>
            <a:ext cx="361950" cy="361950"/>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5" id="15"/>
            <p:cNvSpPr txBox="true"/>
            <p:nvPr/>
          </p:nvSpPr>
          <p:spPr>
            <a:xfrm>
              <a:off x="76200" y="28575"/>
              <a:ext cx="660400" cy="708025"/>
            </a:xfrm>
            <a:prstGeom prst="rect">
              <a:avLst/>
            </a:prstGeom>
          </p:spPr>
          <p:txBody>
            <a:bodyPr anchor="ctr" rtlCol="false" tIns="50800" lIns="50800" bIns="50800" rIns="50800"/>
            <a:lstStyle/>
            <a:p>
              <a:pPr algn="ctr" marL="0" indent="0" lvl="0">
                <a:lnSpc>
                  <a:spcPts val="2800"/>
                </a:lnSpc>
              </a:pPr>
            </a:p>
          </p:txBody>
        </p:sp>
      </p:grpSp>
      <p:sp>
        <p:nvSpPr>
          <p:cNvPr name="AutoShape 16" id="16"/>
          <p:cNvSpPr/>
          <p:nvPr/>
        </p:nvSpPr>
        <p:spPr>
          <a:xfrm flipV="true">
            <a:off x="9324975" y="-3333750"/>
            <a:ext cx="0" cy="16954500"/>
          </a:xfrm>
          <a:prstGeom prst="line">
            <a:avLst/>
          </a:prstGeom>
          <a:ln cap="flat" w="19050">
            <a:solidFill>
              <a:srgbClr val="FFFFFF"/>
            </a:solidFill>
            <a:prstDash val="solid"/>
            <a:headEnd type="none" len="sm" w="sm"/>
            <a:tailEnd type="none" len="sm" w="sm"/>
          </a:ln>
        </p:spPr>
      </p:sp>
      <p:grpSp>
        <p:nvGrpSpPr>
          <p:cNvPr name="Group 17" id="17"/>
          <p:cNvGrpSpPr/>
          <p:nvPr/>
        </p:nvGrpSpPr>
        <p:grpSpPr>
          <a:xfrm rot="0">
            <a:off x="123825" y="2662501"/>
            <a:ext cx="9020175" cy="7624499"/>
            <a:chOff x="0" y="0"/>
            <a:chExt cx="514324" cy="434744"/>
          </a:xfrm>
        </p:grpSpPr>
        <p:sp>
          <p:nvSpPr>
            <p:cNvPr name="Freeform 18" id="18"/>
            <p:cNvSpPr/>
            <p:nvPr/>
          </p:nvSpPr>
          <p:spPr>
            <a:xfrm flipH="false" flipV="false" rot="0">
              <a:off x="0" y="0"/>
              <a:ext cx="514324" cy="434744"/>
            </a:xfrm>
            <a:custGeom>
              <a:avLst/>
              <a:gdLst/>
              <a:ahLst/>
              <a:cxnLst/>
              <a:rect r="r" b="b" t="t" l="l"/>
              <a:pathLst>
                <a:path h="434744" w="514324">
                  <a:moveTo>
                    <a:pt x="0" y="0"/>
                  </a:moveTo>
                  <a:lnTo>
                    <a:pt x="514324" y="0"/>
                  </a:lnTo>
                  <a:lnTo>
                    <a:pt x="514324" y="434744"/>
                  </a:lnTo>
                  <a:lnTo>
                    <a:pt x="0" y="434744"/>
                  </a:lnTo>
                  <a:close/>
                </a:path>
              </a:pathLst>
            </a:custGeom>
            <a:blipFill>
              <a:blip r:embed="rId2"/>
              <a:stretch>
                <a:fillRect l="-24802" t="0" r="-24802" b="0"/>
              </a:stretch>
            </a:blipFill>
          </p:spPr>
        </p:sp>
      </p:gr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2535459"/>
            <a:ext cx="4314426" cy="7751541"/>
            <a:chOff x="0" y="0"/>
            <a:chExt cx="954555" cy="1715007"/>
          </a:xfrm>
        </p:grpSpPr>
        <p:sp>
          <p:nvSpPr>
            <p:cNvPr name="Freeform 3" id="3"/>
            <p:cNvSpPr/>
            <p:nvPr/>
          </p:nvSpPr>
          <p:spPr>
            <a:xfrm flipH="false" flipV="false" rot="0">
              <a:off x="0" y="0"/>
              <a:ext cx="954555" cy="1715007"/>
            </a:xfrm>
            <a:custGeom>
              <a:avLst/>
              <a:gdLst/>
              <a:ahLst/>
              <a:cxnLst/>
              <a:rect r="r" b="b" t="t" l="l"/>
              <a:pathLst>
                <a:path h="1715007" w="954555">
                  <a:moveTo>
                    <a:pt x="0" y="0"/>
                  </a:moveTo>
                  <a:lnTo>
                    <a:pt x="954555" y="0"/>
                  </a:lnTo>
                  <a:lnTo>
                    <a:pt x="954555" y="1715007"/>
                  </a:lnTo>
                  <a:lnTo>
                    <a:pt x="0" y="1715007"/>
                  </a:lnTo>
                  <a:close/>
                </a:path>
              </a:pathLst>
            </a:custGeom>
            <a:blipFill>
              <a:blip r:embed="rId2"/>
              <a:stretch>
                <a:fillRect l="-1766" t="0" r="-1766" b="0"/>
              </a:stretch>
            </a:blipFill>
          </p:spPr>
        </p:sp>
      </p:grpSp>
      <p:grpSp>
        <p:nvGrpSpPr>
          <p:cNvPr name="Group 4" id="4"/>
          <p:cNvGrpSpPr/>
          <p:nvPr/>
        </p:nvGrpSpPr>
        <p:grpSpPr>
          <a:xfrm rot="0">
            <a:off x="4672013" y="2913630"/>
            <a:ext cx="7505700" cy="7812541"/>
            <a:chOff x="0" y="0"/>
            <a:chExt cx="10007600" cy="10416721"/>
          </a:xfrm>
        </p:grpSpPr>
        <p:sp>
          <p:nvSpPr>
            <p:cNvPr name="TextBox 5" id="5"/>
            <p:cNvSpPr txBox="true"/>
            <p:nvPr/>
          </p:nvSpPr>
          <p:spPr>
            <a:xfrm rot="0">
              <a:off x="0" y="-85725"/>
              <a:ext cx="10007600" cy="9736032"/>
            </a:xfrm>
            <a:prstGeom prst="rect">
              <a:avLst/>
            </a:prstGeom>
          </p:spPr>
          <p:txBody>
            <a:bodyPr anchor="t" rtlCol="false" tIns="0" lIns="0" bIns="0" rIns="0">
              <a:spAutoFit/>
            </a:bodyPr>
            <a:lstStyle/>
            <a:p>
              <a:pPr algn="l">
                <a:lnSpc>
                  <a:spcPts val="5320"/>
                </a:lnSpc>
              </a:pPr>
              <a:r>
                <a:rPr lang="en-US" sz="3800">
                  <a:solidFill>
                    <a:srgbClr val="FFFFFF"/>
                  </a:solidFill>
                  <a:latin typeface="Alice"/>
                  <a:ea typeface="Alice"/>
                  <a:cs typeface="Alice"/>
                  <a:sym typeface="Alice"/>
                </a:rPr>
                <a:t>•The suffragettes showed that ordinary people can change history.</a:t>
              </a:r>
            </a:p>
            <a:p>
              <a:pPr algn="l">
                <a:lnSpc>
                  <a:spcPts val="5320"/>
                </a:lnSpc>
              </a:pPr>
              <a:r>
                <a:rPr lang="en-US" sz="3800">
                  <a:solidFill>
                    <a:srgbClr val="FFFFFF"/>
                  </a:solidFill>
                  <a:latin typeface="Alice"/>
                  <a:ea typeface="Alice"/>
                  <a:cs typeface="Alice"/>
                  <a:sym typeface="Alice"/>
                </a:rPr>
                <a:t> </a:t>
              </a:r>
            </a:p>
            <a:p>
              <a:pPr algn="l">
                <a:lnSpc>
                  <a:spcPts val="5320"/>
                </a:lnSpc>
              </a:pPr>
              <a:r>
                <a:rPr lang="en-US" sz="3800">
                  <a:solidFill>
                    <a:srgbClr val="FFFFFF"/>
                  </a:solidFill>
                  <a:latin typeface="Alice"/>
                  <a:ea typeface="Alice"/>
                  <a:cs typeface="Alice"/>
                  <a:sym typeface="Alice"/>
                </a:rPr>
                <a:t>•Today, women around the world continue to fight for equality in education, work, and politics.</a:t>
              </a:r>
            </a:p>
            <a:p>
              <a:pPr algn="l">
                <a:lnSpc>
                  <a:spcPts val="5320"/>
                </a:lnSpc>
              </a:pPr>
              <a:r>
                <a:rPr lang="en-US" sz="3800">
                  <a:solidFill>
                    <a:srgbClr val="FFFFFF"/>
                  </a:solidFill>
                  <a:latin typeface="Alice"/>
                  <a:ea typeface="Alice"/>
                  <a:cs typeface="Alice"/>
                  <a:sym typeface="Alice"/>
                </a:rPr>
                <a:t> </a:t>
              </a:r>
            </a:p>
            <a:p>
              <a:pPr algn="l">
                <a:lnSpc>
                  <a:spcPts val="5320"/>
                </a:lnSpc>
              </a:pPr>
              <a:r>
                <a:rPr lang="en-US" sz="3800">
                  <a:solidFill>
                    <a:srgbClr val="FFFFFF"/>
                  </a:solidFill>
                  <a:latin typeface="Alice"/>
                  <a:ea typeface="Alice"/>
                  <a:cs typeface="Alice"/>
                  <a:sym typeface="Alice"/>
                </a:rPr>
                <a:t>•Their legacy reminds us to always stand up for fairness and respect.</a:t>
              </a:r>
            </a:p>
            <a:p>
              <a:pPr algn="l" marL="0" indent="0" lvl="0">
                <a:lnSpc>
                  <a:spcPts val="5320"/>
                </a:lnSpc>
                <a:spcBef>
                  <a:spcPct val="0"/>
                </a:spcBef>
              </a:pPr>
            </a:p>
          </p:txBody>
        </p:sp>
        <p:sp>
          <p:nvSpPr>
            <p:cNvPr name="TextBox 6" id="6"/>
            <p:cNvSpPr txBox="true"/>
            <p:nvPr/>
          </p:nvSpPr>
          <p:spPr>
            <a:xfrm rot="0">
              <a:off x="0" y="10035067"/>
              <a:ext cx="10007600" cy="381654"/>
            </a:xfrm>
            <a:prstGeom prst="rect">
              <a:avLst/>
            </a:prstGeom>
          </p:spPr>
          <p:txBody>
            <a:bodyPr anchor="t" rtlCol="false" tIns="0" lIns="0" bIns="0" rIns="0">
              <a:spAutoFit/>
            </a:bodyPr>
            <a:lstStyle/>
            <a:p>
              <a:pPr algn="l" marL="0" indent="0" lvl="0">
                <a:lnSpc>
                  <a:spcPts val="2447"/>
                </a:lnSpc>
              </a:pPr>
            </a:p>
          </p:txBody>
        </p:sp>
      </p:grpSp>
      <p:sp>
        <p:nvSpPr>
          <p:cNvPr name="TextBox 7" id="7"/>
          <p:cNvSpPr txBox="true"/>
          <p:nvPr/>
        </p:nvSpPr>
        <p:spPr>
          <a:xfrm rot="0">
            <a:off x="666750" y="723900"/>
            <a:ext cx="9763125" cy="1034415"/>
          </a:xfrm>
          <a:prstGeom prst="rect">
            <a:avLst/>
          </a:prstGeom>
        </p:spPr>
        <p:txBody>
          <a:bodyPr anchor="t" rtlCol="false" tIns="0" lIns="0" bIns="0" rIns="0">
            <a:spAutoFit/>
          </a:bodyPr>
          <a:lstStyle/>
          <a:p>
            <a:pPr algn="l" marL="0" indent="0" lvl="0">
              <a:lnSpc>
                <a:spcPts val="7920"/>
              </a:lnSpc>
              <a:spcBef>
                <a:spcPct val="0"/>
              </a:spcBef>
            </a:pPr>
            <a:r>
              <a:rPr lang="en-US" sz="7200">
                <a:solidFill>
                  <a:srgbClr val="FFFFFF"/>
                </a:solidFill>
                <a:latin typeface="Alice Bold"/>
                <a:ea typeface="Alice Bold"/>
                <a:cs typeface="Alice Bold"/>
                <a:sym typeface="Alice Bold"/>
              </a:rPr>
              <a:t>Legacy and Inspiration</a:t>
            </a:r>
          </a:p>
        </p:txBody>
      </p:sp>
      <p:grpSp>
        <p:nvGrpSpPr>
          <p:cNvPr name="Group 8" id="8"/>
          <p:cNvGrpSpPr/>
          <p:nvPr/>
        </p:nvGrpSpPr>
        <p:grpSpPr>
          <a:xfrm rot="0">
            <a:off x="12177712" y="1212532"/>
            <a:ext cx="6568317" cy="9074468"/>
            <a:chOff x="0" y="0"/>
            <a:chExt cx="1024364" cy="1415211"/>
          </a:xfrm>
        </p:grpSpPr>
        <p:sp>
          <p:nvSpPr>
            <p:cNvPr name="Freeform 9" id="9"/>
            <p:cNvSpPr/>
            <p:nvPr/>
          </p:nvSpPr>
          <p:spPr>
            <a:xfrm flipH="false" flipV="false" rot="0">
              <a:off x="0" y="0"/>
              <a:ext cx="1024364" cy="1415211"/>
            </a:xfrm>
            <a:custGeom>
              <a:avLst/>
              <a:gdLst/>
              <a:ahLst/>
              <a:cxnLst/>
              <a:rect r="r" b="b" t="t" l="l"/>
              <a:pathLst>
                <a:path h="1415211" w="1024364">
                  <a:moveTo>
                    <a:pt x="0" y="0"/>
                  </a:moveTo>
                  <a:lnTo>
                    <a:pt x="1024364" y="0"/>
                  </a:lnTo>
                  <a:lnTo>
                    <a:pt x="1024364" y="1415211"/>
                  </a:lnTo>
                  <a:lnTo>
                    <a:pt x="0" y="1415211"/>
                  </a:lnTo>
                  <a:close/>
                </a:path>
              </a:pathLst>
            </a:custGeom>
            <a:blipFill>
              <a:blip r:embed="rId3"/>
              <a:stretch>
                <a:fillRect l="-11133" t="0" r="-11133" b="0"/>
              </a:stretch>
            </a:blipFill>
          </p:spPr>
        </p:sp>
      </p:grpSp>
    </p:spTree>
  </p:cSld>
  <p:clrMapOvr>
    <a:masterClrMapping/>
  </p:clrMapOvr>
  <p:transition spd="fast">
    <p:fade/>
  </p:transition>
</p:sld>
</file>

<file path=ppt/slides/slide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8821868" y="0"/>
            <a:ext cx="9466132" cy="10287000"/>
            <a:chOff x="0" y="0"/>
            <a:chExt cx="1771817" cy="1925462"/>
          </a:xfrm>
        </p:grpSpPr>
        <p:sp>
          <p:nvSpPr>
            <p:cNvPr name="Freeform 3" id="3"/>
            <p:cNvSpPr/>
            <p:nvPr/>
          </p:nvSpPr>
          <p:spPr>
            <a:xfrm flipH="false" flipV="false" rot="0">
              <a:off x="0" y="0"/>
              <a:ext cx="1771817" cy="1925463"/>
            </a:xfrm>
            <a:custGeom>
              <a:avLst/>
              <a:gdLst/>
              <a:ahLst/>
              <a:cxnLst/>
              <a:rect r="r" b="b" t="t" l="l"/>
              <a:pathLst>
                <a:path h="1925463" w="1771817">
                  <a:moveTo>
                    <a:pt x="0" y="0"/>
                  </a:moveTo>
                  <a:lnTo>
                    <a:pt x="1771817" y="0"/>
                  </a:lnTo>
                  <a:lnTo>
                    <a:pt x="1771817" y="1925463"/>
                  </a:lnTo>
                  <a:lnTo>
                    <a:pt x="0" y="1925463"/>
                  </a:lnTo>
                  <a:close/>
                </a:path>
              </a:pathLst>
            </a:custGeom>
            <a:blipFill>
              <a:blip r:embed="rId2"/>
              <a:stretch>
                <a:fillRect l="0" t="-8798" r="0" b="-8798"/>
              </a:stretch>
            </a:blipFill>
          </p:spPr>
        </p:sp>
      </p:grpSp>
      <p:sp>
        <p:nvSpPr>
          <p:cNvPr name="TextBox 4" id="4"/>
          <p:cNvSpPr txBox="true"/>
          <p:nvPr/>
        </p:nvSpPr>
        <p:spPr>
          <a:xfrm rot="0">
            <a:off x="-134742" y="542127"/>
            <a:ext cx="8956610" cy="3097997"/>
          </a:xfrm>
          <a:prstGeom prst="rect">
            <a:avLst/>
          </a:prstGeom>
        </p:spPr>
        <p:txBody>
          <a:bodyPr anchor="t" rtlCol="false" tIns="0" lIns="0" bIns="0" rIns="0">
            <a:spAutoFit/>
          </a:bodyPr>
          <a:lstStyle/>
          <a:p>
            <a:pPr algn="ctr">
              <a:lnSpc>
                <a:spcPts val="5834"/>
              </a:lnSpc>
            </a:pPr>
          </a:p>
          <a:p>
            <a:pPr algn="ctr">
              <a:lnSpc>
                <a:spcPts val="5834"/>
              </a:lnSpc>
            </a:pPr>
            <a:r>
              <a:rPr lang="en-US" b="true" sz="7293" spc="-875">
                <a:solidFill>
                  <a:srgbClr val="7B024D"/>
                </a:solidFill>
                <a:latin typeface="ITC Magnifico Daytime Heavy"/>
                <a:ea typeface="ITC Magnifico Daytime Heavy"/>
                <a:cs typeface="ITC Magnifico Daytime Heavy"/>
                <a:sym typeface="ITC Magnifico Daytime Heavy"/>
              </a:rPr>
              <a:t>CONCLUSION</a:t>
            </a:r>
          </a:p>
          <a:p>
            <a:pPr algn="ctr">
              <a:lnSpc>
                <a:spcPts val="5834"/>
              </a:lnSpc>
            </a:pPr>
          </a:p>
          <a:p>
            <a:pPr algn="ctr">
              <a:lnSpc>
                <a:spcPts val="5834"/>
              </a:lnSpc>
            </a:pPr>
          </a:p>
        </p:txBody>
      </p:sp>
      <p:sp>
        <p:nvSpPr>
          <p:cNvPr name="TextBox 5" id="5"/>
          <p:cNvSpPr txBox="true"/>
          <p:nvPr/>
        </p:nvSpPr>
        <p:spPr>
          <a:xfrm rot="0">
            <a:off x="-134742" y="2135505"/>
            <a:ext cx="8687126" cy="8151495"/>
          </a:xfrm>
          <a:prstGeom prst="rect">
            <a:avLst/>
          </a:prstGeom>
        </p:spPr>
        <p:txBody>
          <a:bodyPr anchor="t" rtlCol="false" tIns="0" lIns="0" bIns="0" rIns="0">
            <a:spAutoFit/>
          </a:bodyPr>
          <a:lstStyle/>
          <a:p>
            <a:pPr algn="ctr">
              <a:lnSpc>
                <a:spcPts val="5880"/>
              </a:lnSpc>
              <a:spcBef>
                <a:spcPct val="0"/>
              </a:spcBef>
            </a:pPr>
            <a:r>
              <a:rPr lang="en-US" sz="4200">
                <a:solidFill>
                  <a:srgbClr val="FFFFFF"/>
                </a:solidFill>
                <a:latin typeface="Alice"/>
                <a:ea typeface="Alice"/>
                <a:cs typeface="Alice"/>
                <a:sym typeface="Alice"/>
              </a:rPr>
              <a:t>The Suffragettes were not just fighting for the vote — they were fighting  for freedom, equality, and respect.</a:t>
            </a:r>
          </a:p>
          <a:p>
            <a:pPr algn="ctr">
              <a:lnSpc>
                <a:spcPts val="5880"/>
              </a:lnSpc>
              <a:spcBef>
                <a:spcPct val="0"/>
              </a:spcBef>
            </a:pPr>
            <a:r>
              <a:rPr lang="en-US" sz="4200">
                <a:solidFill>
                  <a:srgbClr val="FFFFFF"/>
                </a:solidFill>
                <a:latin typeface="Alice"/>
                <a:ea typeface="Alice"/>
                <a:cs typeface="Alice"/>
                <a:sym typeface="Alice"/>
              </a:rPr>
              <a:t>Their courage changed history and opened the doors for women everywhere.</a:t>
            </a:r>
          </a:p>
          <a:p>
            <a:pPr algn="ctr">
              <a:lnSpc>
                <a:spcPts val="5880"/>
              </a:lnSpc>
              <a:spcBef>
                <a:spcPct val="0"/>
              </a:spcBef>
            </a:pPr>
            <a:r>
              <a:rPr lang="en-US" sz="4200">
                <a:solidFill>
                  <a:srgbClr val="FFFFFF"/>
                </a:solidFill>
                <a:latin typeface="Alice"/>
                <a:ea typeface="Alice"/>
                <a:cs typeface="Alice"/>
                <a:sym typeface="Alice"/>
              </a:rPr>
              <a:t>Today, their voices still lives on, reminding us that one small act of bravery can change the world.</a:t>
            </a:r>
          </a:p>
          <a:p>
            <a:pPr algn="ctr">
              <a:lnSpc>
                <a:spcPts val="5880"/>
              </a:lnSpc>
              <a:spcBef>
                <a:spcPct val="0"/>
              </a:spcBef>
            </a:pPr>
          </a:p>
        </p:txBody>
      </p:sp>
    </p:spTree>
  </p:cSld>
  <p:clrMapOvr>
    <a:masterClrMapping/>
  </p:clrMapOvr>
  <p:transition spd="fast">
    <p:fade/>
  </p:transition>
</p:sld>
</file>

<file path=ppt/slides/slide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431258" y="2576104"/>
            <a:ext cx="8806109" cy="6375693"/>
          </a:xfrm>
          <a:custGeom>
            <a:avLst/>
            <a:gdLst/>
            <a:ahLst/>
            <a:cxnLst/>
            <a:rect r="r" b="b" t="t" l="l"/>
            <a:pathLst>
              <a:path h="6375693" w="8806109">
                <a:moveTo>
                  <a:pt x="0" y="0"/>
                </a:moveTo>
                <a:lnTo>
                  <a:pt x="8806109" y="0"/>
                </a:lnTo>
                <a:lnTo>
                  <a:pt x="8806109" y="6375693"/>
                </a:lnTo>
                <a:lnTo>
                  <a:pt x="0" y="6375693"/>
                </a:lnTo>
                <a:lnTo>
                  <a:pt x="0" y="0"/>
                </a:lnTo>
                <a:close/>
              </a:path>
            </a:pathLst>
          </a:custGeom>
          <a:blipFill>
            <a:blip r:embed="rId2"/>
            <a:stretch>
              <a:fillRect l="-7884" t="0" r="-7884" b="0"/>
            </a:stretch>
          </a:blipFill>
        </p:spPr>
      </p:sp>
      <p:sp>
        <p:nvSpPr>
          <p:cNvPr name="TextBox 3" id="3"/>
          <p:cNvSpPr txBox="true"/>
          <p:nvPr/>
        </p:nvSpPr>
        <p:spPr>
          <a:xfrm rot="0">
            <a:off x="524625" y="35560"/>
            <a:ext cx="8619375" cy="1776731"/>
          </a:xfrm>
          <a:prstGeom prst="rect">
            <a:avLst/>
          </a:prstGeom>
        </p:spPr>
        <p:txBody>
          <a:bodyPr anchor="t" rtlCol="false" tIns="0" lIns="0" bIns="0" rIns="0">
            <a:spAutoFit/>
          </a:bodyPr>
          <a:lstStyle/>
          <a:p>
            <a:pPr algn="ctr">
              <a:lnSpc>
                <a:spcPts val="14419"/>
              </a:lnSpc>
              <a:spcBef>
                <a:spcPct val="0"/>
              </a:spcBef>
            </a:pPr>
            <a:r>
              <a:rPr lang="en-US" sz="10299">
                <a:solidFill>
                  <a:srgbClr val="FFFFFF"/>
                </a:solidFill>
                <a:latin typeface="Alice"/>
                <a:ea typeface="Alice"/>
                <a:cs typeface="Alice"/>
                <a:sym typeface="Alice"/>
              </a:rPr>
              <a:t>Greek women </a:t>
            </a:r>
          </a:p>
        </p:txBody>
      </p:sp>
      <p:sp>
        <p:nvSpPr>
          <p:cNvPr name="TextBox 4" id="4"/>
          <p:cNvSpPr txBox="true"/>
          <p:nvPr/>
        </p:nvSpPr>
        <p:spPr>
          <a:xfrm rot="0">
            <a:off x="9653933" y="-735682"/>
            <a:ext cx="8634067" cy="11644063"/>
          </a:xfrm>
          <a:prstGeom prst="rect">
            <a:avLst/>
          </a:prstGeom>
        </p:spPr>
        <p:txBody>
          <a:bodyPr anchor="t" rtlCol="false" tIns="0" lIns="0" bIns="0" rIns="0">
            <a:spAutoFit/>
          </a:bodyPr>
          <a:lstStyle/>
          <a:p>
            <a:pPr algn="ctr">
              <a:lnSpc>
                <a:spcPts val="7109"/>
              </a:lnSpc>
            </a:pPr>
          </a:p>
          <a:p>
            <a:pPr algn="ctr">
              <a:lnSpc>
                <a:spcPts val="7109"/>
              </a:lnSpc>
              <a:spcBef>
                <a:spcPct val="0"/>
              </a:spcBef>
            </a:pPr>
            <a:r>
              <a:rPr lang="en-US" sz="5078">
                <a:solidFill>
                  <a:srgbClr val="FFFFFF"/>
                </a:solidFill>
                <a:latin typeface="Alice"/>
                <a:ea typeface="Alice"/>
                <a:cs typeface="Alice"/>
                <a:sym typeface="Alice"/>
              </a:rPr>
              <a:t>In older times Greek women had very limited rights. They could not vote, had few legal and economic freedoms, and were expected to focus on family life. They gained the right to vote in local elections in 1930 and full political rights in 1952, with gradual</a:t>
            </a:r>
            <a:r>
              <a:rPr lang="en-US" sz="5078">
                <a:solidFill>
                  <a:srgbClr val="FFFFFF"/>
                </a:solidFill>
                <a:latin typeface="Alice"/>
                <a:ea typeface="Alice"/>
                <a:cs typeface="Alice"/>
                <a:sym typeface="Alice"/>
              </a:rPr>
              <a:t> legal equality coming after the 1970s.</a:t>
            </a:r>
          </a:p>
          <a:p>
            <a:pPr algn="ctr">
              <a:lnSpc>
                <a:spcPts val="7109"/>
              </a:lnSpc>
              <a:spcBef>
                <a:spcPct val="0"/>
              </a:spcBef>
            </a:pPr>
          </a:p>
        </p:txBody>
      </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DAG4bQKsxXg</dc:identifier>
  <dcterms:modified xsi:type="dcterms:W3CDTF">2011-08-01T06:04:30Z</dcterms:modified>
  <cp:revision>1</cp:revision>
  <dc:title>Who Were the Suffragettes?</dc:title>
</cp:coreProperties>
</file>