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4" r:id="rId5"/>
    <p:sldId id="261" r:id="rId6"/>
    <p:sldId id="262" r:id="rId7"/>
    <p:sldId id="263" r:id="rId8"/>
    <p:sldId id="264" r:id="rId9"/>
    <p:sldId id="276" r:id="rId10"/>
    <p:sldId id="265" r:id="rId11"/>
    <p:sldId id="266" r:id="rId12"/>
    <p:sldId id="267" r:id="rId13"/>
    <p:sldId id="268" r:id="rId14"/>
    <p:sldId id="269" r:id="rId15"/>
    <p:sldId id="285" r:id="rId16"/>
    <p:sldId id="271" r:id="rId17"/>
    <p:sldId id="286" r:id="rId18"/>
    <p:sldId id="279" r:id="rId19"/>
    <p:sldId id="287" r:id="rId20"/>
    <p:sldId id="283" r:id="rId21"/>
    <p:sldId id="281" r:id="rId22"/>
    <p:sldId id="282" r:id="rId23"/>
    <p:sldId id="284" r:id="rId24"/>
    <p:sldId id="288" r:id="rId25"/>
    <p:sldId id="289" r:id="rId2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1BDC1-D114-42BB-8DB2-E566E50AE459}" v="14" dt="2026-05-12T08:02:31.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12/05/2026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12/05/2026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12/05/2026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922_gE9vqw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922_gE9vqw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mixanitouxronou.gr/tag/prika/" TargetMode="External"/><Relationship Id="rId7" Type="http://schemas.openxmlformats.org/officeDocument/2006/relationships/hyperlink" Target="https://www.iefimerida.gr/author/newsroom-iefimeridagr"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lavyrinthos.gr/?q=node%2F38" TargetMode="External"/><Relationship Id="rId5" Type="http://schemas.openxmlformats.org/officeDocument/2006/relationships/hyperlink" Target="https://argolikivivliothiki.gr/2019/02/13/dowry/" TargetMode="External"/><Relationship Id="rId4" Type="http://schemas.openxmlformats.org/officeDocument/2006/relationships/hyperlink" Target="https://hellasjournal.com/2022/01/i-diadromi-tis-prikas-stous-eones-i-epivravefsi-tis-parthenias-ke-i-apozimiosi-tou-gampro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oculimundienclase.blogspot.com/2013/" TargetMode="External"/><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hyperlink" Target="https://oculimundienclase.blogspot.com/2013/" TargetMode="External"/><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oculimundienclase.blogspot.com/201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C8343510-B025-901D-A290-73E1CCC227EE}"/>
              </a:ext>
            </a:extLst>
          </p:cNvPr>
          <p:cNvSpPr/>
          <p:nvPr/>
        </p:nvSpPr>
        <p:spPr>
          <a:xfrm>
            <a:off x="-1" y="0"/>
            <a:ext cx="12166600" cy="50927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FD9766A-A03D-150B-D3A1-BEDA30FCE42B}"/>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9A50C6CB-7387-E279-6327-C9BA850F2CEF}"/>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7200" b="1">
                <a:solidFill>
                  <a:schemeClr val="bg1"/>
                </a:solidFill>
              </a:rPr>
              <a:t>DOWRY</a:t>
            </a:r>
          </a:p>
        </p:txBody>
      </p:sp>
      <p:sp>
        <p:nvSpPr>
          <p:cNvPr id="11" name="TextBox 10">
            <a:extLst>
              <a:ext uri="{FF2B5EF4-FFF2-40B4-BE49-F238E27FC236}">
                <a16:creationId xmlns:a16="http://schemas.microsoft.com/office/drawing/2014/main" id="{83E8FE41-4133-EAA2-0CB3-C508F67E4CC1}"/>
              </a:ext>
            </a:extLst>
          </p:cNvPr>
          <p:cNvSpPr txBox="1"/>
          <p:nvPr/>
        </p:nvSpPr>
        <p:spPr>
          <a:xfrm>
            <a:off x="558800" y="2891971"/>
            <a:ext cx="4577442"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rgbClr val="FFFFFF"/>
                </a:solidFill>
              </a:rPr>
              <a:t>THE CUSTOM OF DOWRY IN GREECE IN DIFFERENT PERIODS: WHAT IMPACT IT HAD ON WOMEN'S LIVES AND HOW IT STAMBLED THEM.</a:t>
            </a:r>
            <a:endParaRPr lang="en-GB" sz="2000" b="1"/>
          </a:p>
          <a:p>
            <a:pPr algn="l"/>
            <a:endParaRPr lang="en-GB"/>
          </a:p>
        </p:txBody>
      </p:sp>
      <p:pic>
        <p:nvPicPr>
          <p:cNvPr id="5" name="Picture 4" descr="A blue sign with white text&#10;&#10;AI-generated content may be incorrect.">
            <a:extLst>
              <a:ext uri="{FF2B5EF4-FFF2-40B4-BE49-F238E27FC236}">
                <a16:creationId xmlns:a16="http://schemas.microsoft.com/office/drawing/2014/main" id="{88F4BCC0-11ED-C821-7266-1B823E11AD7C}"/>
              </a:ext>
            </a:extLst>
          </p:cNvPr>
          <p:cNvPicPr>
            <a:picLocks noChangeAspect="1"/>
          </p:cNvPicPr>
          <p:nvPr/>
        </p:nvPicPr>
        <p:blipFill>
          <a:blip r:embed="rId3"/>
          <a:stretch>
            <a:fillRect/>
          </a:stretch>
        </p:blipFill>
        <p:spPr>
          <a:xfrm>
            <a:off x="11028877" y="5810249"/>
            <a:ext cx="1079337" cy="969820"/>
          </a:xfrm>
          <a:prstGeom prst="rect">
            <a:avLst/>
          </a:prstGeom>
        </p:spPr>
      </p:pic>
      <p:pic>
        <p:nvPicPr>
          <p:cNvPr id="6" name="Picture 5" descr="A blue text on a black background&#10;&#10;AI-generated content may be incorrect.">
            <a:extLst>
              <a:ext uri="{FF2B5EF4-FFF2-40B4-BE49-F238E27FC236}">
                <a16:creationId xmlns:a16="http://schemas.microsoft.com/office/drawing/2014/main" id="{DA4DC909-DC29-E6FF-74D3-3A296134A3D9}"/>
              </a:ext>
            </a:extLst>
          </p:cNvPr>
          <p:cNvPicPr>
            <a:picLocks noChangeAspect="1"/>
          </p:cNvPicPr>
          <p:nvPr/>
        </p:nvPicPr>
        <p:blipFill>
          <a:blip r:embed="rId4"/>
          <a:stretch>
            <a:fillRect/>
          </a:stretch>
        </p:blipFill>
        <p:spPr>
          <a:xfrm>
            <a:off x="1" y="-794"/>
            <a:ext cx="3628160" cy="1032020"/>
          </a:xfrm>
          <a:prstGeom prst="rect">
            <a:avLst/>
          </a:prstGeom>
        </p:spPr>
      </p:pic>
      <p:pic>
        <p:nvPicPr>
          <p:cNvPr id="8" name="Picture 7" descr="Blue text on a black background&#10;&#10;AI-generated content may be incorrect.">
            <a:extLst>
              <a:ext uri="{FF2B5EF4-FFF2-40B4-BE49-F238E27FC236}">
                <a16:creationId xmlns:a16="http://schemas.microsoft.com/office/drawing/2014/main" id="{82832322-F855-F7C4-B0AF-E13F93E3B36C}"/>
              </a:ext>
            </a:extLst>
          </p:cNvPr>
          <p:cNvPicPr>
            <a:picLocks noChangeAspect="1"/>
          </p:cNvPicPr>
          <p:nvPr/>
        </p:nvPicPr>
        <p:blipFill>
          <a:blip r:embed="rId5"/>
          <a:stretch>
            <a:fillRect/>
          </a:stretch>
        </p:blipFill>
        <p:spPr>
          <a:xfrm>
            <a:off x="8341302" y="56717"/>
            <a:ext cx="3752850" cy="1133475"/>
          </a:xfrm>
          <a:prstGeom prst="rect">
            <a:avLst/>
          </a:prstGeom>
        </p:spPr>
      </p:pic>
      <p:sp>
        <p:nvSpPr>
          <p:cNvPr id="9" name="TextBox 7">
            <a:extLst>
              <a:ext uri="{FF2B5EF4-FFF2-40B4-BE49-F238E27FC236}">
                <a16:creationId xmlns:a16="http://schemas.microsoft.com/office/drawing/2014/main" id="{8160D64F-B7AE-5F60-B1A7-8930DA9A4732}"/>
              </a:ext>
            </a:extLst>
          </p:cNvPr>
          <p:cNvSpPr txBox="1"/>
          <p:nvPr/>
        </p:nvSpPr>
        <p:spPr>
          <a:xfrm>
            <a:off x="3244272" y="202046"/>
            <a:ext cx="424583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Bookman Old Style"/>
              </a:rPr>
              <a:t>2ο ΕΠΑΛ ΡΕΘΥΜΝΟΥ</a:t>
            </a:r>
          </a:p>
          <a:p>
            <a:pPr algn="ctr"/>
            <a:r>
              <a:rPr lang="en-US" sz="1600">
                <a:latin typeface="Bookman Old Style"/>
              </a:rPr>
              <a:t>Project Code:</a:t>
            </a:r>
          </a:p>
          <a:p>
            <a:pPr algn="ctr"/>
            <a:r>
              <a:rPr lang="en-US" sz="1600">
                <a:latin typeface="Bookman Old Style"/>
              </a:rPr>
              <a:t>2024-1-el01-ka122-sch-000231856</a:t>
            </a:r>
          </a:p>
        </p:txBody>
      </p:sp>
      <p:sp>
        <p:nvSpPr>
          <p:cNvPr id="12" name="TextBox 9">
            <a:extLst>
              <a:ext uri="{FF2B5EF4-FFF2-40B4-BE49-F238E27FC236}">
                <a16:creationId xmlns:a16="http://schemas.microsoft.com/office/drawing/2014/main" id="{753B9B90-CE6C-E65C-B4EC-8EC647D3CA6D}"/>
              </a:ext>
            </a:extLst>
          </p:cNvPr>
          <p:cNvSpPr txBox="1"/>
          <p:nvPr/>
        </p:nvSpPr>
        <p:spPr>
          <a:xfrm>
            <a:off x="131780" y="6135778"/>
            <a:ext cx="1017930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ea typeface="+mn-lt"/>
                <a:cs typeface="+mn-lt"/>
              </a:rPr>
              <a:t>« </a:t>
            </a:r>
            <a:r>
              <a:rPr lang="en-US" sz="1200" b="1" dirty="0" err="1"/>
              <a:t>Με</a:t>
            </a:r>
            <a:r>
              <a:rPr lang="en-US" sz="1200" b="1" dirty="0"/>
              <a:t> </a:t>
            </a:r>
            <a:r>
              <a:rPr lang="en-US" sz="1200" b="1" dirty="0" err="1"/>
              <a:t>την</a:t>
            </a:r>
            <a:r>
              <a:rPr lang="en-US" sz="1200" b="1" dirty="0"/>
              <a:t> επ</a:t>
            </a:r>
            <a:r>
              <a:rPr lang="en-US" sz="1200" b="1" dirty="0" err="1"/>
              <a:t>ιχορήγηση</a:t>
            </a:r>
            <a:r>
              <a:rPr lang="en-US" sz="1200" b="1" dirty="0"/>
              <a:t> </a:t>
            </a:r>
            <a:r>
              <a:rPr lang="en-US" sz="1200" b="1" dirty="0" err="1"/>
              <a:t>της</a:t>
            </a:r>
            <a:r>
              <a:rPr lang="en-US" sz="1200" b="1" dirty="0"/>
              <a:t> </a:t>
            </a:r>
            <a:r>
              <a:rPr lang="en-US" sz="1200" b="1" dirty="0" err="1"/>
              <a:t>Ευρω</a:t>
            </a:r>
            <a:r>
              <a:rPr lang="en-US" sz="1200" b="1" dirty="0"/>
              <a:t>πα</a:t>
            </a:r>
            <a:r>
              <a:rPr lang="en-US" sz="1200" b="1" dirty="0" err="1"/>
              <a:t>Ϊκής</a:t>
            </a:r>
            <a:r>
              <a:rPr lang="en-US" sz="1200" b="1" dirty="0"/>
              <a:t> </a:t>
            </a:r>
            <a:r>
              <a:rPr lang="en-US" sz="1200" b="1" dirty="0" err="1"/>
              <a:t>Ένωσης</a:t>
            </a:r>
            <a:r>
              <a:rPr lang="en-US" sz="1200" b="1" dirty="0"/>
              <a:t>, </a:t>
            </a:r>
            <a:r>
              <a:rPr lang="en-US" sz="1200" b="1" dirty="0" err="1"/>
              <a:t>Ωστόσο</a:t>
            </a:r>
            <a:r>
              <a:rPr lang="en-US" sz="1200" b="1" dirty="0"/>
              <a:t>, </a:t>
            </a:r>
            <a:r>
              <a:rPr lang="en-US" sz="1200" b="1" dirty="0" err="1"/>
              <a:t>οι</a:t>
            </a:r>
            <a:r>
              <a:rPr lang="en-US" sz="1200" b="1" dirty="0"/>
              <a:t> απ</a:t>
            </a:r>
            <a:r>
              <a:rPr lang="en-US" sz="1200" b="1" dirty="0" err="1"/>
              <a:t>όψεις</a:t>
            </a:r>
            <a:r>
              <a:rPr lang="en-US" sz="1200" b="1" dirty="0"/>
              <a:t> και </a:t>
            </a:r>
            <a:r>
              <a:rPr lang="en-US" sz="1200" b="1" dirty="0" err="1"/>
              <a:t>οι</a:t>
            </a:r>
            <a:r>
              <a:rPr lang="en-US" sz="1200" b="1" dirty="0"/>
              <a:t> </a:t>
            </a:r>
            <a:r>
              <a:rPr lang="en-US" sz="1200" b="1" dirty="0" err="1"/>
              <a:t>γνώμεις</a:t>
            </a:r>
            <a:r>
              <a:rPr lang="en-US" sz="1200" b="1" dirty="0"/>
              <a:t> π</a:t>
            </a:r>
            <a:r>
              <a:rPr lang="en-US" sz="1200" b="1" dirty="0" err="1"/>
              <a:t>ου</a:t>
            </a:r>
            <a:r>
              <a:rPr lang="en-US" sz="1200" b="1" dirty="0"/>
              <a:t> </a:t>
            </a:r>
            <a:r>
              <a:rPr lang="en-US" sz="1200" b="1" dirty="0" err="1"/>
              <a:t>δι</a:t>
            </a:r>
            <a:r>
              <a:rPr lang="en-US" sz="1200" b="1" dirty="0"/>
              <a:t>α</a:t>
            </a:r>
            <a:r>
              <a:rPr lang="en-US" sz="1200" b="1" dirty="0" err="1"/>
              <a:t>τυ</a:t>
            </a:r>
            <a:r>
              <a:rPr lang="en-US" sz="1200" b="1" dirty="0"/>
              <a:t>π</a:t>
            </a:r>
            <a:r>
              <a:rPr lang="en-US" sz="1200" b="1" dirty="0" err="1"/>
              <a:t>ώνοντ</a:t>
            </a:r>
            <a:r>
              <a:rPr lang="en-US" sz="1200" b="1" dirty="0"/>
              <a:t>αι </a:t>
            </a:r>
            <a:r>
              <a:rPr lang="en-US" sz="1200" b="1" dirty="0" err="1"/>
              <a:t>εκφράζουν</a:t>
            </a:r>
            <a:r>
              <a:rPr lang="en-US" sz="1200" b="1" dirty="0"/>
              <a:t> απ</a:t>
            </a:r>
            <a:r>
              <a:rPr lang="en-US" sz="1200" b="1" dirty="0" err="1"/>
              <a:t>οκλειστικά</a:t>
            </a:r>
            <a:r>
              <a:rPr lang="en-US" sz="1200" b="1" dirty="0"/>
              <a:t> </a:t>
            </a:r>
            <a:r>
              <a:rPr lang="en-US" sz="1200" b="1" dirty="0" err="1"/>
              <a:t>τις</a:t>
            </a:r>
            <a:r>
              <a:rPr lang="en-US" sz="1200" b="1" dirty="0"/>
              <a:t> απ</a:t>
            </a:r>
            <a:r>
              <a:rPr lang="en-US" sz="1200" b="1" dirty="0" err="1"/>
              <a:t>όψεις</a:t>
            </a:r>
            <a:r>
              <a:rPr lang="en-US" sz="1200" b="1" dirty="0"/>
              <a:t> </a:t>
            </a:r>
            <a:r>
              <a:rPr lang="en-US" sz="1200" b="1" dirty="0" err="1"/>
              <a:t>των</a:t>
            </a:r>
            <a:r>
              <a:rPr lang="en-US" sz="1200" b="1" dirty="0"/>
              <a:t> </a:t>
            </a:r>
            <a:r>
              <a:rPr lang="en-US" sz="1200" b="1" dirty="0" err="1"/>
              <a:t>συντάκτων</a:t>
            </a:r>
            <a:r>
              <a:rPr lang="en-US" sz="1200" b="1" dirty="0"/>
              <a:t> και </a:t>
            </a:r>
            <a:r>
              <a:rPr lang="en-US" sz="1200" b="1" dirty="0" err="1"/>
              <a:t>δεν</a:t>
            </a:r>
            <a:r>
              <a:rPr lang="en-US" sz="1200" b="1" dirty="0"/>
              <a:t> α</a:t>
            </a:r>
            <a:r>
              <a:rPr lang="en-US" sz="1200" b="1" dirty="0" err="1"/>
              <a:t>ντι</a:t>
            </a:r>
            <a:r>
              <a:rPr lang="en-US" sz="1200" b="1" dirty="0"/>
              <a:t>π</a:t>
            </a:r>
            <a:r>
              <a:rPr lang="en-US" sz="1200" b="1" dirty="0" err="1"/>
              <a:t>ροσω</a:t>
            </a:r>
            <a:r>
              <a:rPr lang="en-US" sz="1200" b="1" dirty="0"/>
              <a:t>π</a:t>
            </a:r>
            <a:r>
              <a:rPr lang="en-US" sz="1200" b="1" dirty="0" err="1"/>
              <a:t>εύοντ</a:t>
            </a:r>
            <a:r>
              <a:rPr lang="en-US" sz="1200" b="1" dirty="0"/>
              <a:t>αι κατ' α</a:t>
            </a:r>
            <a:r>
              <a:rPr lang="en-US" sz="1200" b="1" dirty="0" err="1"/>
              <a:t>νάγκη</a:t>
            </a:r>
            <a:r>
              <a:rPr lang="en-US" sz="1200" b="1" dirty="0"/>
              <a:t> </a:t>
            </a:r>
            <a:r>
              <a:rPr lang="en-US" sz="1200" b="1" dirty="0" err="1"/>
              <a:t>τις</a:t>
            </a:r>
            <a:r>
              <a:rPr lang="en-US" sz="1200" b="1" dirty="0"/>
              <a:t> απ</a:t>
            </a:r>
            <a:r>
              <a:rPr lang="en-US" sz="1200" b="1" dirty="0" err="1"/>
              <a:t>όψεις</a:t>
            </a:r>
            <a:r>
              <a:rPr lang="en-US" sz="1200" b="1" dirty="0"/>
              <a:t> </a:t>
            </a:r>
            <a:r>
              <a:rPr lang="en-US" sz="1200" b="1" dirty="0" err="1"/>
              <a:t>της</a:t>
            </a:r>
            <a:r>
              <a:rPr lang="en-US" sz="1200" b="1" dirty="0"/>
              <a:t> </a:t>
            </a:r>
            <a:r>
              <a:rPr lang="en-US" sz="1200" b="1" dirty="0" err="1"/>
              <a:t>Ευρω</a:t>
            </a:r>
            <a:r>
              <a:rPr lang="en-US" sz="1200" b="1" dirty="0"/>
              <a:t>πα</a:t>
            </a:r>
            <a:r>
              <a:rPr lang="en-US" sz="1200" b="1" dirty="0" err="1"/>
              <a:t>ϊκής</a:t>
            </a:r>
            <a:r>
              <a:rPr lang="en-US" sz="1200" b="1" dirty="0"/>
              <a:t> </a:t>
            </a:r>
            <a:r>
              <a:rPr lang="en-US" sz="1200" b="1" dirty="0" err="1"/>
              <a:t>Ένωσης</a:t>
            </a:r>
            <a:r>
              <a:rPr lang="en-US" sz="1200" b="1" dirty="0"/>
              <a:t> ή </a:t>
            </a:r>
            <a:r>
              <a:rPr lang="en-US" sz="1200" b="1" dirty="0" err="1"/>
              <a:t>του</a:t>
            </a:r>
            <a:r>
              <a:rPr lang="en-US" sz="1200" b="1" dirty="0"/>
              <a:t> </a:t>
            </a:r>
            <a:r>
              <a:rPr lang="en-US" sz="1200" b="1" dirty="0" err="1"/>
              <a:t>Ιδρύμ</a:t>
            </a:r>
            <a:r>
              <a:rPr lang="en-US" sz="1200" b="1" dirty="0"/>
              <a:t>α</a:t>
            </a:r>
            <a:r>
              <a:rPr lang="en-US" sz="1200" b="1" dirty="0" err="1"/>
              <a:t>τος</a:t>
            </a:r>
            <a:r>
              <a:rPr lang="en-US" sz="1200" b="1" dirty="0"/>
              <a:t> </a:t>
            </a:r>
            <a:r>
              <a:rPr lang="en-US" sz="1200" b="1" dirty="0" err="1"/>
              <a:t>Κρ</a:t>
            </a:r>
            <a:r>
              <a:rPr lang="en-US" sz="1200" b="1" dirty="0"/>
              <a:t>α</a:t>
            </a:r>
            <a:r>
              <a:rPr lang="en-US" sz="1200" b="1" dirty="0" err="1"/>
              <a:t>τικών</a:t>
            </a:r>
            <a:r>
              <a:rPr lang="en-US" sz="1200" b="1" dirty="0"/>
              <a:t> Υπ</a:t>
            </a:r>
            <a:r>
              <a:rPr lang="en-US" sz="1200" b="1" dirty="0" err="1"/>
              <a:t>οτροφιών</a:t>
            </a:r>
            <a:r>
              <a:rPr lang="en-US" sz="1200" b="1" dirty="0"/>
              <a:t> (ΙΚΥ), </a:t>
            </a:r>
            <a:r>
              <a:rPr lang="en-US" sz="1200" b="1" dirty="0" err="1"/>
              <a:t>Ούτε</a:t>
            </a:r>
            <a:r>
              <a:rPr lang="en-US" sz="1200" b="1" dirty="0"/>
              <a:t> η </a:t>
            </a:r>
            <a:r>
              <a:rPr lang="en-US" sz="1200" b="1" dirty="0" err="1"/>
              <a:t>Ευρω</a:t>
            </a:r>
            <a:r>
              <a:rPr lang="en-US" sz="1200" b="1" dirty="0"/>
              <a:t>πα</a:t>
            </a:r>
            <a:r>
              <a:rPr lang="en-US" sz="1200" b="1" dirty="0" err="1"/>
              <a:t>ϊκή</a:t>
            </a:r>
            <a:r>
              <a:rPr lang="en-US" sz="1200" b="1" dirty="0"/>
              <a:t> Ένωση </a:t>
            </a:r>
            <a:r>
              <a:rPr lang="en-US" sz="1200" b="1" dirty="0" err="1"/>
              <a:t>ούτε</a:t>
            </a:r>
            <a:r>
              <a:rPr lang="en-US" sz="1200" b="1" dirty="0"/>
              <a:t> η </a:t>
            </a:r>
            <a:r>
              <a:rPr lang="en-US" sz="1200" b="1" dirty="0" err="1"/>
              <a:t>χορηγούσ</a:t>
            </a:r>
            <a:r>
              <a:rPr lang="en-US" sz="1200" b="1" dirty="0"/>
              <a:t>α α</a:t>
            </a:r>
            <a:r>
              <a:rPr lang="en-US" sz="1200" b="1" dirty="0" err="1"/>
              <a:t>ρχή</a:t>
            </a:r>
            <a:r>
              <a:rPr lang="en-US" sz="1200" b="1" dirty="0"/>
              <a:t> μπ</a:t>
            </a:r>
            <a:r>
              <a:rPr lang="en-US" sz="1200" b="1" dirty="0" err="1"/>
              <a:t>ορούν</a:t>
            </a:r>
            <a:r>
              <a:rPr lang="en-US" sz="1200" b="1" dirty="0"/>
              <a:t> να </a:t>
            </a:r>
            <a:r>
              <a:rPr lang="en-US" sz="1200" b="1" dirty="0" err="1"/>
              <a:t>θεωρηθούν</a:t>
            </a:r>
            <a:r>
              <a:rPr lang="en-US" sz="1200" b="1" dirty="0"/>
              <a:t> υπ</a:t>
            </a:r>
            <a:r>
              <a:rPr lang="en-US" sz="1200" b="1" dirty="0" err="1"/>
              <a:t>εύθηνες</a:t>
            </a:r>
            <a:r>
              <a:rPr lang="en-US" sz="1200" b="1" dirty="0"/>
              <a:t> </a:t>
            </a:r>
            <a:r>
              <a:rPr lang="en-US" sz="1200" b="1" dirty="0" err="1"/>
              <a:t>γι</a:t>
            </a:r>
            <a:r>
              <a:rPr lang="en-US" sz="1200" b="1" dirty="0"/>
              <a:t>α α</a:t>
            </a:r>
            <a:r>
              <a:rPr lang="en-US" sz="1200" b="1" dirty="0" err="1"/>
              <a:t>υτές</a:t>
            </a:r>
            <a:r>
              <a:rPr lang="en-US" sz="1200" b="1" dirty="0"/>
              <a:t>.</a:t>
            </a:r>
            <a:r>
              <a:rPr lang="en-US" sz="1200" b="1" dirty="0">
                <a:ea typeface="+mn-lt"/>
                <a:cs typeface="+mn-lt"/>
              </a:rPr>
              <a:t>» </a:t>
            </a:r>
            <a:endParaRPr lang="en-US" sz="1200" b="1" dirty="0"/>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7192804E-187B-A4CF-E31A-6FA9B7423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C5C9B-F870-4CA1-7CA6-31EA8FBACAF1}"/>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B52C814B-AB3F-5D55-A554-8A3B47555F9E}"/>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7D0080A0-3058-4A0F-22C0-18AB0EDE35C1}"/>
              </a:ext>
            </a:extLst>
          </p:cNvPr>
          <p:cNvSpPr/>
          <p:nvPr/>
        </p:nvSpPr>
        <p:spPr>
          <a:xfrm>
            <a:off x="-1" y="12700"/>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194F74B-3CD5-A3FC-E11F-D0BE230A13DA}"/>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8DCC3D20-241A-E604-FC9D-9B11B69C1C8E}"/>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28B4FF9D-96DB-B252-A529-D652C992EFF5}"/>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3218016D-1AC4-1C4C-2933-D6C0DD463B1A}"/>
              </a:ext>
            </a:extLst>
          </p:cNvPr>
          <p:cNvSpPr txBox="1"/>
          <p:nvPr/>
        </p:nvSpPr>
        <p:spPr>
          <a:xfrm>
            <a:off x="4978400" y="1854200"/>
            <a:ext cx="365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THE 2O</a:t>
            </a:r>
            <a:r>
              <a:rPr lang="en-GB" sz="2000">
                <a:solidFill>
                  <a:schemeClr val="bg1"/>
                </a:solidFill>
              </a:rPr>
              <a:t>TH</a:t>
            </a:r>
            <a:r>
              <a:rPr lang="en-GB" sz="2800">
                <a:solidFill>
                  <a:schemeClr val="bg1"/>
                </a:solidFill>
              </a:rPr>
              <a:t> CENTURY</a:t>
            </a:r>
          </a:p>
        </p:txBody>
      </p:sp>
      <p:pic>
        <p:nvPicPr>
          <p:cNvPr id="6" name="Picture 5" descr="A group of people carrying a large carpet on their heads&#10;&#10;AI-generated content may be incorrect.">
            <a:extLst>
              <a:ext uri="{FF2B5EF4-FFF2-40B4-BE49-F238E27FC236}">
                <a16:creationId xmlns:a16="http://schemas.microsoft.com/office/drawing/2014/main" id="{B7759F41-4CE2-9E30-DD75-4E82A5714B50}"/>
              </a:ext>
            </a:extLst>
          </p:cNvPr>
          <p:cNvPicPr>
            <a:picLocks noChangeAspect="1"/>
          </p:cNvPicPr>
          <p:nvPr/>
        </p:nvPicPr>
        <p:blipFill>
          <a:blip r:embed="rId3"/>
          <a:stretch>
            <a:fillRect/>
          </a:stretch>
        </p:blipFill>
        <p:spPr>
          <a:xfrm>
            <a:off x="535686" y="2719625"/>
            <a:ext cx="3413277" cy="3912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6C1432D0-0129-F2A3-8118-A6F7129EAF56}"/>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93D858DA-B249-65A6-33C8-147B86A4A1D3}"/>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2" name="TextBox 11">
            <a:extLst>
              <a:ext uri="{FF2B5EF4-FFF2-40B4-BE49-F238E27FC236}">
                <a16:creationId xmlns:a16="http://schemas.microsoft.com/office/drawing/2014/main" id="{A6EC8219-DC32-4A28-B9A2-152F1897A174}"/>
              </a:ext>
            </a:extLst>
          </p:cNvPr>
          <p:cNvSpPr txBox="1"/>
          <p:nvPr/>
        </p:nvSpPr>
        <p:spPr>
          <a:xfrm>
            <a:off x="4164623" y="2682631"/>
            <a:ext cx="58166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IN THE PAST CENTURY IN GREECE, THE DOWRY WAS A KEY SOCIAL INSTITUTION. THE BRIDE'S FAMILY HAD TO PROVIDE MONEY, LAND, OR HOUSHOLD GOODS, TO SECURE HER MARRIAGE. THE PRACTISE CREATED ECONOMIC PRESSURE, RAINFORCED INEQUALITIES, AND AFFECTED FAMILY RELATIONSHIPS, UNTIL IT WAS ABOLISHED IN THE 1980s. IT ALSO SHAPED LOCAL TRADITIONS, INFLUENCED MARRIAGE ARRANGEMENTS, AND OFTEN AFFECTED A FAMILY'S SOCIAL STANDING, REFLECTING THE COMMON EXPECTATIONS OF GREEK SOCIETY AT THE TIME.</a:t>
            </a:r>
          </a:p>
        </p:txBody>
      </p:sp>
      <p:sp>
        <p:nvSpPr>
          <p:cNvPr id="9" name="TextBox 8">
            <a:extLst>
              <a:ext uri="{FF2B5EF4-FFF2-40B4-BE49-F238E27FC236}">
                <a16:creationId xmlns:a16="http://schemas.microsoft.com/office/drawing/2014/main" id="{E365C9CD-A4F9-72B3-DB8D-1FA4B4B6A423}"/>
              </a:ext>
            </a:extLst>
          </p:cNvPr>
          <p:cNvSpPr txBox="1"/>
          <p:nvPr/>
        </p:nvSpPr>
        <p:spPr>
          <a:xfrm>
            <a:off x="3942776" y="6093430"/>
            <a:ext cx="66876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b="1" i="1">
                <a:solidFill>
                  <a:schemeClr val="bg1"/>
                </a:solidFill>
              </a:rPr>
              <a:t>THE DOWRY SYSTEM IN GREECE WAS ABOLISHED BY LAW ON FEBRUARY 18, 1983.</a:t>
            </a:r>
          </a:p>
        </p:txBody>
      </p:sp>
    </p:spTree>
    <p:extLst>
      <p:ext uri="{BB962C8B-B14F-4D97-AF65-F5344CB8AC3E}">
        <p14:creationId xmlns:p14="http://schemas.microsoft.com/office/powerpoint/2010/main" val="331716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88D1B2AC-EFBB-FCFB-F8FF-7687304C0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5EE42-0D20-1A0D-A372-2F69B678DCE5}"/>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756CF9A0-8BB9-D25B-5B61-805852F0B3F8}"/>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3D7D3CA7-7038-AC81-61F9-764F67C54CAC}"/>
              </a:ext>
            </a:extLst>
          </p:cNvPr>
          <p:cNvSpPr/>
          <p:nvPr/>
        </p:nvSpPr>
        <p:spPr>
          <a:xfrm>
            <a:off x="-23447" y="12700"/>
            <a:ext cx="12217400" cy="6845300"/>
          </a:xfrm>
          <a:prstGeom prst="rect">
            <a:avLst/>
          </a:prstGeom>
          <a:solidFill>
            <a:srgbClr val="00000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8AE3DF4-5387-A452-66E8-083CAD245841}"/>
              </a:ext>
            </a:extLst>
          </p:cNvPr>
          <p:cNvSpPr txBox="1"/>
          <p:nvPr/>
        </p:nvSpPr>
        <p:spPr>
          <a:xfrm rot="10800000" flipV="1">
            <a:off x="16121" y="-1400"/>
            <a:ext cx="41250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HOW THE CUSTOM OF</a:t>
            </a:r>
          </a:p>
        </p:txBody>
      </p:sp>
      <p:sp>
        <p:nvSpPr>
          <p:cNvPr id="10" name="TextBox 9">
            <a:extLst>
              <a:ext uri="{FF2B5EF4-FFF2-40B4-BE49-F238E27FC236}">
                <a16:creationId xmlns:a16="http://schemas.microsoft.com/office/drawing/2014/main" id="{2546CBE7-43CF-C462-8135-52D66D1BACAE}"/>
              </a:ext>
            </a:extLst>
          </p:cNvPr>
          <p:cNvSpPr txBox="1"/>
          <p:nvPr/>
        </p:nvSpPr>
        <p:spPr>
          <a:xfrm>
            <a:off x="1114669" y="265235"/>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58F70067-D682-BAD7-C86E-968FD8B18ABE}"/>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74E1B597-DA21-8404-3ED9-F10FB16BFA16}"/>
              </a:ext>
            </a:extLst>
          </p:cNvPr>
          <p:cNvSpPr txBox="1"/>
          <p:nvPr/>
        </p:nvSpPr>
        <p:spPr>
          <a:xfrm>
            <a:off x="4450862" y="377092"/>
            <a:ext cx="36576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AFFECTED WOMEN'S LIVES</a:t>
            </a:r>
          </a:p>
        </p:txBody>
      </p:sp>
      <p:sp>
        <p:nvSpPr>
          <p:cNvPr id="20" name="TextBox 19">
            <a:extLst>
              <a:ext uri="{FF2B5EF4-FFF2-40B4-BE49-F238E27FC236}">
                <a16:creationId xmlns:a16="http://schemas.microsoft.com/office/drawing/2014/main" id="{32F66C68-453A-9BA0-49E9-59BFD169D450}"/>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9D26C64B-BA94-8EA2-FC9B-8B1FF509CC0A}"/>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9" name="Picture 8" descr="Pculiar: Photography Website Captures Weird and Wonderful Greece ...">
            <a:extLst>
              <a:ext uri="{FF2B5EF4-FFF2-40B4-BE49-F238E27FC236}">
                <a16:creationId xmlns:a16="http://schemas.microsoft.com/office/drawing/2014/main" id="{5A9F7DDD-4B30-33C0-24AA-08237F8BA9F3}"/>
              </a:ext>
            </a:extLst>
          </p:cNvPr>
          <p:cNvPicPr>
            <a:picLocks noChangeAspect="1"/>
          </p:cNvPicPr>
          <p:nvPr/>
        </p:nvPicPr>
        <p:blipFill>
          <a:blip r:embed="rId3"/>
          <a:stretch>
            <a:fillRect/>
          </a:stretch>
        </p:blipFill>
        <p:spPr>
          <a:xfrm>
            <a:off x="7385539" y="852853"/>
            <a:ext cx="4595447" cy="4003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5920C831-9730-1115-C83C-27E76B08A93A}"/>
              </a:ext>
            </a:extLst>
          </p:cNvPr>
          <p:cNvSpPr txBox="1"/>
          <p:nvPr/>
        </p:nvSpPr>
        <p:spPr>
          <a:xfrm>
            <a:off x="241217" y="1295455"/>
            <a:ext cx="661360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THE DOWRY SYSTEM IN GREECE AFFECTED WOMEN'S LIVES IN MANY PRACTICAL WAYS. A WOMAN'S MARRIAGE OFTEN DEPENDED ON HOW MUCH DOWRY HER FAMILY COULD PROVIDE, SO SOME WOMEN MARRIED LATE OR NOT AT ALL. WOMEN HAD LIMITED CHOICES, AND THE DOWRY CREATED DEPENDENCE ON BOTH THEIR HUSBANDS AND THEIR PARENTS. IT ALSO INCREASED SOCIAL INEQUALITY, SINCE RICHER ONES COULD ARRANGE BETTER MARRIAGES, WHILE POORER ONES, FACED DEBT AND PRESSURE. OVERALL, THE DOWRY SHAPED WOMEN'S PERSONAL RELATIONSHIPS AND STRONGLY INFLUENCED THEIR SOCIAL AND ECONOMIC FUTURE</a:t>
            </a:r>
          </a:p>
        </p:txBody>
      </p:sp>
      <p:sp>
        <p:nvSpPr>
          <p:cNvPr id="6" name="TextBox 5">
            <a:extLst>
              <a:ext uri="{FF2B5EF4-FFF2-40B4-BE49-F238E27FC236}">
                <a16:creationId xmlns:a16="http://schemas.microsoft.com/office/drawing/2014/main" id="{7B5D79F1-E6C8-D655-196B-4BBF9397705E}"/>
              </a:ext>
            </a:extLst>
          </p:cNvPr>
          <p:cNvSpPr txBox="1"/>
          <p:nvPr/>
        </p:nvSpPr>
        <p:spPr>
          <a:xfrm>
            <a:off x="736988" y="4104854"/>
            <a:ext cx="653059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THE POORER ONES OFTEN WORKED AS MAIDS, OR IN THE HOMES OF RICHER FAMILLIES, DOING THE HARDEST AND MOST TIRING TASKS. SOME BECAME</a:t>
            </a:r>
            <a:r>
              <a:rPr lang="en-GB" sz="1600" b="1" i="1">
                <a:solidFill>
                  <a:schemeClr val="bg1"/>
                </a:solidFill>
              </a:rPr>
              <a:t> PSYCHOKORES</a:t>
            </a:r>
            <a:r>
              <a:rPr lang="en-GB" sz="1600" b="1">
                <a:solidFill>
                  <a:schemeClr val="bg1"/>
                </a:solidFill>
              </a:rPr>
              <a:t>, MEANING GIRLS WHO LIVED IN ANOTHER FAMILY'S HOUSE AND WORKED CONSTANTLY, HOPING THAT THE FAMILY WOULD GIVE THEM A DOWRY OR SOME FINANCIAL HELP. THEIR DAILY LIFE WAS VERY DIFFICULT: THEY FACED EXHAUSTION, STRICT RULES, FREQUENT MISTREAMENT EVEN SOMETIMES SEXUAL  ASSAULT WHILE HAVING A CONSTANT FEAR ABOUT THEIR FUTURE, SINCE THERE WAS NO GUARANTEE THAT THE PROMISES MADE TO THEM, WOULD EVER BE KEPT.</a:t>
            </a:r>
            <a:endParaRPr lang="en-GB" b="1">
              <a:solidFill>
                <a:schemeClr val="bg1"/>
              </a:solidFill>
            </a:endParaRPr>
          </a:p>
        </p:txBody>
      </p:sp>
    </p:spTree>
    <p:extLst>
      <p:ext uri="{BB962C8B-B14F-4D97-AF65-F5344CB8AC3E}">
        <p14:creationId xmlns:p14="http://schemas.microsoft.com/office/powerpoint/2010/main" val="3867964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D2D61DE0-1866-F23A-0813-8DD0B25E6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F4349-4FF6-B51D-9581-415D8A05770D}"/>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0DDB0E96-AE5E-A720-4FF6-80813E724A10}"/>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573E9ADA-6D50-03A2-FE56-0D84CA6B7826}"/>
              </a:ext>
            </a:extLst>
          </p:cNvPr>
          <p:cNvSpPr/>
          <p:nvPr/>
        </p:nvSpPr>
        <p:spPr>
          <a:xfrm>
            <a:off x="371" y="13072"/>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C3E59F5-DAA6-DD59-E9FB-37FEDFFBCFC2}"/>
              </a:ext>
            </a:extLst>
          </p:cNvPr>
          <p:cNvSpPr txBox="1"/>
          <p:nvPr/>
        </p:nvSpPr>
        <p:spPr>
          <a:xfrm rot="10800000" flipV="1">
            <a:off x="520213" y="1323307"/>
            <a:ext cx="41250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HOW THE CUSTOM OF</a:t>
            </a:r>
          </a:p>
        </p:txBody>
      </p:sp>
      <p:sp>
        <p:nvSpPr>
          <p:cNvPr id="10" name="TextBox 9">
            <a:extLst>
              <a:ext uri="{FF2B5EF4-FFF2-40B4-BE49-F238E27FC236}">
                <a16:creationId xmlns:a16="http://schemas.microsoft.com/office/drawing/2014/main" id="{7A8934AB-E7B3-7F6A-0B6C-C9209C8AA293}"/>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50F48C15-1ABB-CF84-AC53-24F44273CD75}"/>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C2652232-7427-455B-9AA2-AEDB0DE79CCB}"/>
              </a:ext>
            </a:extLst>
          </p:cNvPr>
          <p:cNvSpPr txBox="1"/>
          <p:nvPr/>
        </p:nvSpPr>
        <p:spPr>
          <a:xfrm>
            <a:off x="4942115" y="1842105"/>
            <a:ext cx="47945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HAD A STRONG EMOTIONAL IMPACT ON WOMEN</a:t>
            </a:r>
          </a:p>
        </p:txBody>
      </p:sp>
      <p:sp>
        <p:nvSpPr>
          <p:cNvPr id="20" name="TextBox 19">
            <a:extLst>
              <a:ext uri="{FF2B5EF4-FFF2-40B4-BE49-F238E27FC236}">
                <a16:creationId xmlns:a16="http://schemas.microsoft.com/office/drawing/2014/main" id="{2EEA0016-86E8-33F8-BC35-D064A0035170}"/>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0F8DE662-D190-905A-EB76-EF69C5EF3FC6}"/>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Sad Crying Woman High Res Illustrations - Getty Images">
            <a:extLst>
              <a:ext uri="{FF2B5EF4-FFF2-40B4-BE49-F238E27FC236}">
                <a16:creationId xmlns:a16="http://schemas.microsoft.com/office/drawing/2014/main" id="{7646A9D4-0EC4-5070-DC6E-E9628E5B3D13}"/>
              </a:ext>
            </a:extLst>
          </p:cNvPr>
          <p:cNvPicPr>
            <a:picLocks noChangeAspect="1"/>
          </p:cNvPicPr>
          <p:nvPr/>
        </p:nvPicPr>
        <p:blipFill>
          <a:blip r:embed="rId3"/>
          <a:stretch>
            <a:fillRect/>
          </a:stretch>
        </p:blipFill>
        <p:spPr>
          <a:xfrm>
            <a:off x="313123" y="2794314"/>
            <a:ext cx="4623087" cy="3785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6E4E0246-AB58-65CA-0632-E1DEAFDB6048}"/>
              </a:ext>
            </a:extLst>
          </p:cNvPr>
          <p:cNvSpPr txBox="1"/>
          <p:nvPr/>
        </p:nvSpPr>
        <p:spPr>
          <a:xfrm>
            <a:off x="4931445" y="2799864"/>
            <a:ext cx="376969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MANY WOMEN FELT, THAT THEIR VALUE WAS MEASURED IN MONEY AND PROPERTY, WHICH CREATED INSECURITY AND LOW SELF-ESTEEM. THE PRESSURE TO "JUSTIFY" THEIR DOWRY, CAUSED STRESS AND FEAR ABOUT THE FUTURE. WOMEN OFTEN FELT THEY HAD LITTLE CONTROL OVER IMPORTANT LIFE DECISIONS, LEADING TO DISAPPOINTMENT, ANGER, OR A SENSE OF UNFAIRNESS. DEPENDING ON THEIR FAMILIES AND HUSBANDS CREATED FEELINGS OF BEING TRAPPED AND HAVING LIMITED FREEDOM.</a:t>
            </a:r>
          </a:p>
        </p:txBody>
      </p:sp>
      <p:sp>
        <p:nvSpPr>
          <p:cNvPr id="13" name="TextBox 12">
            <a:extLst>
              <a:ext uri="{FF2B5EF4-FFF2-40B4-BE49-F238E27FC236}">
                <a16:creationId xmlns:a16="http://schemas.microsoft.com/office/drawing/2014/main" id="{052C0006-3E16-481C-4B5D-B74CB8A5886E}"/>
              </a:ext>
            </a:extLst>
          </p:cNvPr>
          <p:cNvSpPr txBox="1"/>
          <p:nvPr/>
        </p:nvSpPr>
        <p:spPr>
          <a:xfrm>
            <a:off x="8710721" y="4690602"/>
            <a:ext cx="351005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MANY WOMEN ALSO FELT LONELINESS, FRUSTRATION, AND A CONSTANT WORRY THAT THEY WOULD BE JUDGED, OR  COMPARED TO OTHER WOMEN. ALL THESE EMOTIONS, DEEPLY AFFECTED THEIR CONFIDENCE AND OVERALL, WELL-BEING.</a:t>
            </a:r>
          </a:p>
        </p:txBody>
      </p:sp>
    </p:spTree>
    <p:extLst>
      <p:ext uri="{BB962C8B-B14F-4D97-AF65-F5344CB8AC3E}">
        <p14:creationId xmlns:p14="http://schemas.microsoft.com/office/powerpoint/2010/main" val="2525066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286E699D-A7B4-CE04-0F23-30DC5FD22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D2EEE-988E-72A3-006F-321F6C57B453}"/>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3D55ED81-3908-EA5A-CD02-CA6852E7304E}"/>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16878FC3-47D7-1A09-9C29-9040CF4EDCF2}"/>
              </a:ext>
            </a:extLst>
          </p:cNvPr>
          <p:cNvSpPr/>
          <p:nvPr/>
        </p:nvSpPr>
        <p:spPr>
          <a:xfrm>
            <a:off x="371" y="1349"/>
            <a:ext cx="9333524" cy="5157177"/>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E69666F-7781-6DFA-198B-DA8436BE4B0B}"/>
              </a:ext>
            </a:extLst>
          </p:cNvPr>
          <p:cNvSpPr txBox="1"/>
          <p:nvPr/>
        </p:nvSpPr>
        <p:spPr>
          <a:xfrm rot="10800000" flipV="1">
            <a:off x="520213" y="1323307"/>
            <a:ext cx="41250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HOW THE CUSTOM OF</a:t>
            </a:r>
          </a:p>
        </p:txBody>
      </p:sp>
      <p:sp>
        <p:nvSpPr>
          <p:cNvPr id="10" name="TextBox 9">
            <a:extLst>
              <a:ext uri="{FF2B5EF4-FFF2-40B4-BE49-F238E27FC236}">
                <a16:creationId xmlns:a16="http://schemas.microsoft.com/office/drawing/2014/main" id="{462C4B6A-9A65-F28B-2687-0D2FE5432DD2}"/>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BE051079-3119-2701-6698-4678879F0FFE}"/>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997ECF25-6D26-34EE-DF44-63138858E988}"/>
              </a:ext>
            </a:extLst>
          </p:cNvPr>
          <p:cNvSpPr txBox="1"/>
          <p:nvPr/>
        </p:nvSpPr>
        <p:spPr>
          <a:xfrm>
            <a:off x="4848330" y="2041397"/>
            <a:ext cx="47945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INSPIRED VARIOUS ARTISTS</a:t>
            </a:r>
          </a:p>
        </p:txBody>
      </p:sp>
      <p:sp>
        <p:nvSpPr>
          <p:cNvPr id="20" name="TextBox 19">
            <a:extLst>
              <a:ext uri="{FF2B5EF4-FFF2-40B4-BE49-F238E27FC236}">
                <a16:creationId xmlns:a16="http://schemas.microsoft.com/office/drawing/2014/main" id="{F2E3EED7-6B84-B5A6-8BF4-8F03DE45CD9A}"/>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4742AFC9-0759-77EC-8792-2B8BA0AC6C66}"/>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2023558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0B28CA1B-F247-0188-305E-631F9A956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64A41-D835-33C7-245B-C52DE8F14F78}"/>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8AA1DBFE-8CD0-5A33-CE11-121299628D33}"/>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F26BD0C1-FB8E-13CC-06C5-3BF51DFEC355}"/>
              </a:ext>
            </a:extLst>
          </p:cNvPr>
          <p:cNvSpPr/>
          <p:nvPr/>
        </p:nvSpPr>
        <p:spPr>
          <a:xfrm>
            <a:off x="12094" y="1349"/>
            <a:ext cx="12182231" cy="6857023"/>
          </a:xfrm>
          <a:prstGeom prst="rect">
            <a:avLst/>
          </a:prstGeom>
          <a:solidFill>
            <a:srgbClr val="000000">
              <a:alpha val="75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33A38E8D-826F-B60C-EE16-58D2B5107768}"/>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57E2FDB1-5434-98EB-058A-520B8A5D7926}"/>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0BD36A42-DACE-1BBB-2BD4-E293C6D50752}"/>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Η &quot;ΦΟΝΙΣΣΑ&quot;: Η ταινία που δίνει νέα πνοή στον ελληνικό κινηματογράφο ...">
            <a:extLst>
              <a:ext uri="{FF2B5EF4-FFF2-40B4-BE49-F238E27FC236}">
                <a16:creationId xmlns:a16="http://schemas.microsoft.com/office/drawing/2014/main" id="{A398AB15-AD1A-1D1E-543F-AE5D72C53FC0}"/>
              </a:ext>
            </a:extLst>
          </p:cNvPr>
          <p:cNvPicPr>
            <a:picLocks noChangeAspect="1"/>
          </p:cNvPicPr>
          <p:nvPr/>
        </p:nvPicPr>
        <p:blipFill>
          <a:blip r:embed="rId3"/>
          <a:stretch>
            <a:fillRect/>
          </a:stretch>
        </p:blipFill>
        <p:spPr>
          <a:xfrm>
            <a:off x="6342185" y="394775"/>
            <a:ext cx="5673969" cy="3805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253380A3-D3A2-D23F-4367-C1809B9B3210}"/>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EAC8419F-0275-8400-2FB8-8681AD501928}"/>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5" name="TextBox 14">
            <a:extLst>
              <a:ext uri="{FF2B5EF4-FFF2-40B4-BE49-F238E27FC236}">
                <a16:creationId xmlns:a16="http://schemas.microsoft.com/office/drawing/2014/main" id="{E04182F1-3C77-BE7D-5C3A-66C05A0302F6}"/>
              </a:ext>
            </a:extLst>
          </p:cNvPr>
          <p:cNvSpPr txBox="1"/>
          <p:nvPr/>
        </p:nvSpPr>
        <p:spPr>
          <a:xfrm>
            <a:off x="1224116" y="619297"/>
            <a:ext cx="41277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solidFill>
                  <a:schemeClr val="bg1"/>
                </a:solidFill>
              </a:rPr>
              <a:t>"FONISSA"</a:t>
            </a:r>
          </a:p>
        </p:txBody>
      </p:sp>
      <p:sp>
        <p:nvSpPr>
          <p:cNvPr id="16" name="TextBox 15">
            <a:extLst>
              <a:ext uri="{FF2B5EF4-FFF2-40B4-BE49-F238E27FC236}">
                <a16:creationId xmlns:a16="http://schemas.microsoft.com/office/drawing/2014/main" id="{4FCDB631-E449-DD30-8202-F0810F9218C3}"/>
              </a:ext>
            </a:extLst>
          </p:cNvPr>
          <p:cNvSpPr txBox="1"/>
          <p:nvPr/>
        </p:nvSpPr>
        <p:spPr>
          <a:xfrm>
            <a:off x="373195" y="1897520"/>
            <a:ext cx="460106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THE FILM NAMED "FONISSA" WHICH MEANS " FEMALE MURDERER", IS BASED ON THE WELL-KNOWN STORY BY</a:t>
            </a:r>
            <a:r>
              <a:rPr lang="en-GB" sz="1600" b="1" i="1">
                <a:solidFill>
                  <a:schemeClr val="bg1"/>
                </a:solidFill>
              </a:rPr>
              <a:t> "ALEXANDROS PAPADIAMANTIS" WHICH </a:t>
            </a:r>
            <a:r>
              <a:rPr lang="en-GB" sz="1600" b="1">
                <a:solidFill>
                  <a:schemeClr val="bg1"/>
                </a:solidFill>
              </a:rPr>
              <a:t> TELLS THE STORY OF AN ELDERLY WIDOW WHO, BELIEVED THAT THE BIRTH OF A FEMALE CHILD BRINGS ONLY MISFORTUNE, STRANGLES INFANTS, BECAUSE THEIR FAMILIES HAD TO WORK VERY HARD TO PROVIDE THEM  WITH DOWRY IN ORDER TO MARRY THEM OFF. FOR THIS REASON, THE OLD WOMAN IS KILLING ALL OF THE FEMALE NEWBORNE BABIES.</a:t>
            </a:r>
          </a:p>
        </p:txBody>
      </p:sp>
      <p:pic>
        <p:nvPicPr>
          <p:cNvPr id="18" name="Picture 17" descr="ΦΟΝΙΣΣΑ | Production Featurette - YouTube">
            <a:extLst>
              <a:ext uri="{FF2B5EF4-FFF2-40B4-BE49-F238E27FC236}">
                <a16:creationId xmlns:a16="http://schemas.microsoft.com/office/drawing/2014/main" id="{1128BC8F-DE29-E69E-AABD-5F6B9DBF9685}"/>
              </a:ext>
            </a:extLst>
          </p:cNvPr>
          <p:cNvPicPr>
            <a:picLocks noChangeAspect="1"/>
          </p:cNvPicPr>
          <p:nvPr/>
        </p:nvPicPr>
        <p:blipFill>
          <a:blip r:embed="rId4"/>
          <a:srcRect l="-4689" t="23787" r="12035" b="23634"/>
          <a:stretch>
            <a:fillRect/>
          </a:stretch>
        </p:blipFill>
        <p:spPr>
          <a:xfrm>
            <a:off x="7514493" y="4548191"/>
            <a:ext cx="4283024" cy="2178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29D21DC0-7830-7B9F-1A4E-CBD576B5EC0D}"/>
              </a:ext>
            </a:extLst>
          </p:cNvPr>
          <p:cNvSpPr txBox="1"/>
          <p:nvPr/>
        </p:nvSpPr>
        <p:spPr>
          <a:xfrm>
            <a:off x="2458040" y="1435537"/>
            <a:ext cx="38836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By </a:t>
            </a:r>
            <a:r>
              <a:rPr lang="en-GB" b="1" i="1">
                <a:solidFill>
                  <a:schemeClr val="bg1"/>
                </a:solidFill>
              </a:rPr>
              <a:t>"Alexander </a:t>
            </a:r>
            <a:r>
              <a:rPr lang="en-GB" b="1" i="1" err="1">
                <a:solidFill>
                  <a:schemeClr val="bg1"/>
                </a:solidFill>
              </a:rPr>
              <a:t>Papadiamantis</a:t>
            </a:r>
            <a:r>
              <a:rPr lang="en-GB" b="1" i="1">
                <a:solidFill>
                  <a:schemeClr val="bg1"/>
                </a:solidFill>
              </a:rPr>
              <a:t>"</a:t>
            </a:r>
          </a:p>
        </p:txBody>
      </p:sp>
      <p:sp>
        <p:nvSpPr>
          <p:cNvPr id="7" name="TextBox 6">
            <a:extLst>
              <a:ext uri="{FF2B5EF4-FFF2-40B4-BE49-F238E27FC236}">
                <a16:creationId xmlns:a16="http://schemas.microsoft.com/office/drawing/2014/main" id="{F00263FE-1E33-C395-A944-B2D8DB5E2693}"/>
              </a:ext>
            </a:extLst>
          </p:cNvPr>
          <p:cNvSpPr txBox="1"/>
          <p:nvPr/>
        </p:nvSpPr>
        <p:spPr>
          <a:xfrm>
            <a:off x="2843092" y="4822456"/>
            <a:ext cx="4373572"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THE STORY EXPLORES THE WOMAN'S PSYCHOLOGY,HER CRITICIZING THE INSTITUTION OF THE DOWRY AND THE DOWRY CONTRACT, THE OPPRESSION OF WOMEN IN THE PATRIARCHAL SOCIETY OF THE TIME, AND THE SOCIAL CONTRASTS, BETWEEN THE POOR AND THE RICH.</a:t>
            </a:r>
            <a:endParaRPr lang="en-GB" sz="1600">
              <a:solidFill>
                <a:schemeClr val="bg1"/>
              </a:solidFill>
            </a:endParaRPr>
          </a:p>
          <a:p>
            <a:pPr algn="l"/>
            <a:endParaRPr lang="en-GB" b="1">
              <a:solidFill>
                <a:schemeClr val="bg1"/>
              </a:solidFill>
            </a:endParaRPr>
          </a:p>
        </p:txBody>
      </p:sp>
    </p:spTree>
    <p:extLst>
      <p:ext uri="{BB962C8B-B14F-4D97-AF65-F5344CB8AC3E}">
        <p14:creationId xmlns:p14="http://schemas.microsoft.com/office/powerpoint/2010/main" val="176048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572BA6D9-620D-59B0-2C10-482F3ED87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6EEB3-288D-DA14-F80C-F3019AA154B7}"/>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FB07C667-B898-9FAD-486E-8394BF9A3205}"/>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F799414A-5D7A-7A4D-C66C-ADDEE1FF00C6}"/>
              </a:ext>
            </a:extLst>
          </p:cNvPr>
          <p:cNvSpPr/>
          <p:nvPr/>
        </p:nvSpPr>
        <p:spPr>
          <a:xfrm>
            <a:off x="2233045" y="1349"/>
            <a:ext cx="9961280" cy="5816243"/>
          </a:xfrm>
          <a:prstGeom prst="rect">
            <a:avLst/>
          </a:prstGeom>
          <a:solidFill>
            <a:srgbClr val="000000">
              <a:alpha val="75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90340F92-D50A-7C64-C7FB-C24DF9B825AC}"/>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D05748F3-675C-8169-4F96-9508BBD3F7E3}"/>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9192C353-0138-3E52-FAFA-3FEFF3E11D4A}"/>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Η &quot;ΦΟΝΙΣΣΑ&quot;: Η ταινία που δίνει νέα πνοή στον ελληνικό κινηματογράφο ...">
            <a:extLst>
              <a:ext uri="{FF2B5EF4-FFF2-40B4-BE49-F238E27FC236}">
                <a16:creationId xmlns:a16="http://schemas.microsoft.com/office/drawing/2014/main" id="{9A9CDF4D-534B-D83A-3302-5CC2CA9354A5}"/>
              </a:ext>
            </a:extLst>
          </p:cNvPr>
          <p:cNvPicPr>
            <a:picLocks noChangeAspect="1"/>
          </p:cNvPicPr>
          <p:nvPr/>
        </p:nvPicPr>
        <p:blipFill>
          <a:blip r:embed="rId3"/>
          <a:stretch>
            <a:fillRect/>
          </a:stretch>
        </p:blipFill>
        <p:spPr>
          <a:xfrm>
            <a:off x="6342185" y="394775"/>
            <a:ext cx="5673969" cy="3805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DE42FF0A-BB86-AC56-D7E7-F5EC294D8FEE}"/>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FB4E307A-A052-6162-EF3A-022A1001A1D5}"/>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5" name="TextBox 14">
            <a:extLst>
              <a:ext uri="{FF2B5EF4-FFF2-40B4-BE49-F238E27FC236}">
                <a16:creationId xmlns:a16="http://schemas.microsoft.com/office/drawing/2014/main" id="{1DDF66C3-DA87-1019-074F-EE26AB9F73B5}"/>
              </a:ext>
            </a:extLst>
          </p:cNvPr>
          <p:cNvSpPr txBox="1"/>
          <p:nvPr/>
        </p:nvSpPr>
        <p:spPr>
          <a:xfrm>
            <a:off x="1224116" y="619297"/>
            <a:ext cx="41277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solidFill>
                  <a:schemeClr val="bg1"/>
                </a:solidFill>
              </a:rPr>
              <a:t>"FONISSA"</a:t>
            </a:r>
          </a:p>
        </p:txBody>
      </p:sp>
      <p:sp>
        <p:nvSpPr>
          <p:cNvPr id="16" name="TextBox 15">
            <a:extLst>
              <a:ext uri="{FF2B5EF4-FFF2-40B4-BE49-F238E27FC236}">
                <a16:creationId xmlns:a16="http://schemas.microsoft.com/office/drawing/2014/main" id="{E642B923-83EC-1E6E-3FBD-3F76AAA9D5A7}"/>
              </a:ext>
            </a:extLst>
          </p:cNvPr>
          <p:cNvSpPr txBox="1"/>
          <p:nvPr/>
        </p:nvSpPr>
        <p:spPr>
          <a:xfrm>
            <a:off x="373195" y="1897520"/>
            <a:ext cx="460106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THE FILM NAMED "FONISSA" WHICH MEANS " FEMALE MURDERER", IS BASED ON THE WELL-KNOWN STORY BY</a:t>
            </a:r>
            <a:r>
              <a:rPr lang="en-GB" sz="1600" b="1" i="1">
                <a:solidFill>
                  <a:schemeClr val="bg1"/>
                </a:solidFill>
              </a:rPr>
              <a:t> "ALEXANDROS PAPADIAMANTIS" WHICH </a:t>
            </a:r>
            <a:r>
              <a:rPr lang="en-GB" sz="1600" b="1">
                <a:solidFill>
                  <a:schemeClr val="bg1"/>
                </a:solidFill>
              </a:rPr>
              <a:t> TELLS THE STORY OF AN ELDERLY WIDOW WHO, BELIEVED THAT THE BIRTH OF A FEMALE CHILD BRINGS ONLY MISFORTUNE, STRANGLES INFANTS, BECAUSE THEIR FAMILIES HAD TO WORK VERY HARD TO PROVIDE THEM  WITH DOWRY IN ORDER TO MARRY THEM OFF. FOR THIS REASON, THE OLD WOMAN IS KILLING ALL OF THE FEMALE NEWBORNE BABIES.</a:t>
            </a:r>
          </a:p>
        </p:txBody>
      </p:sp>
      <p:pic>
        <p:nvPicPr>
          <p:cNvPr id="18" name="Picture 17" descr="ΦΟΝΙΣΣΑ | Production Featurette - YouTube">
            <a:extLst>
              <a:ext uri="{FF2B5EF4-FFF2-40B4-BE49-F238E27FC236}">
                <a16:creationId xmlns:a16="http://schemas.microsoft.com/office/drawing/2014/main" id="{0359DD13-6A09-CA9F-273A-0BC7ABF8CFCF}"/>
              </a:ext>
            </a:extLst>
          </p:cNvPr>
          <p:cNvPicPr>
            <a:picLocks noChangeAspect="1"/>
          </p:cNvPicPr>
          <p:nvPr/>
        </p:nvPicPr>
        <p:blipFill>
          <a:blip r:embed="rId4"/>
          <a:srcRect l="-4689" t="23787" r="12035" b="23634"/>
          <a:stretch>
            <a:fillRect/>
          </a:stretch>
        </p:blipFill>
        <p:spPr>
          <a:xfrm>
            <a:off x="7514493" y="4548191"/>
            <a:ext cx="4283024" cy="2178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27FBB6FA-BC0D-751C-E883-CE8C9FCEE130}"/>
              </a:ext>
            </a:extLst>
          </p:cNvPr>
          <p:cNvSpPr txBox="1"/>
          <p:nvPr/>
        </p:nvSpPr>
        <p:spPr>
          <a:xfrm>
            <a:off x="2458040" y="1435537"/>
            <a:ext cx="38836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By </a:t>
            </a:r>
            <a:r>
              <a:rPr lang="en-GB" b="1" i="1">
                <a:solidFill>
                  <a:schemeClr val="bg1"/>
                </a:solidFill>
              </a:rPr>
              <a:t>"Alexander </a:t>
            </a:r>
            <a:r>
              <a:rPr lang="en-GB" b="1" i="1" err="1">
                <a:solidFill>
                  <a:schemeClr val="bg1"/>
                </a:solidFill>
              </a:rPr>
              <a:t>Papadiamantis</a:t>
            </a:r>
            <a:r>
              <a:rPr lang="en-GB" b="1" i="1">
                <a:solidFill>
                  <a:schemeClr val="bg1"/>
                </a:solidFill>
              </a:rPr>
              <a:t>"</a:t>
            </a:r>
          </a:p>
        </p:txBody>
      </p:sp>
      <p:sp>
        <p:nvSpPr>
          <p:cNvPr id="7" name="TextBox 6">
            <a:extLst>
              <a:ext uri="{FF2B5EF4-FFF2-40B4-BE49-F238E27FC236}">
                <a16:creationId xmlns:a16="http://schemas.microsoft.com/office/drawing/2014/main" id="{D7B1E235-41C7-FD72-94E5-52EE43BB9757}"/>
              </a:ext>
            </a:extLst>
          </p:cNvPr>
          <p:cNvSpPr txBox="1"/>
          <p:nvPr/>
        </p:nvSpPr>
        <p:spPr>
          <a:xfrm>
            <a:off x="2843092" y="4822456"/>
            <a:ext cx="4373572"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rPr>
              <a:t>THE STORY EXPLORES THE WOMAN'S PSYCHOLOGY,HER CRITICIZING THE INSTITUTION OF THE DOWRY AND THE DOWRY CONTRACT, THE OPPRESSION OF WOMEN IN THE PATRIARCHAL SOCIETY OF THE TIME, AND THE SOCIAL CONTRASTS, BETWEEN THE POOR AND THE RICH.</a:t>
            </a:r>
            <a:endParaRPr lang="en-GB" sz="1600">
              <a:solidFill>
                <a:schemeClr val="bg1"/>
              </a:solidFill>
            </a:endParaRPr>
          </a:p>
          <a:p>
            <a:pPr algn="l"/>
            <a:endParaRPr lang="en-GB" b="1">
              <a:solidFill>
                <a:schemeClr val="bg1"/>
              </a:solidFill>
            </a:endParaRPr>
          </a:p>
        </p:txBody>
      </p:sp>
    </p:spTree>
    <p:extLst>
      <p:ext uri="{BB962C8B-B14F-4D97-AF65-F5344CB8AC3E}">
        <p14:creationId xmlns:p14="http://schemas.microsoft.com/office/powerpoint/2010/main" val="3046346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970B5115-7117-D8F2-0BB5-450724FC4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EE15D-409C-2D73-0186-5BCD7EA73FD5}"/>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EC559B7A-BE74-5E31-A5BE-3D4307C3A7C4}"/>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A7A197E0-ADC4-FA61-6A39-E2198B100C84}"/>
              </a:ext>
            </a:extLst>
          </p:cNvPr>
          <p:cNvSpPr/>
          <p:nvPr/>
        </p:nvSpPr>
        <p:spPr>
          <a:xfrm>
            <a:off x="371" y="1349"/>
            <a:ext cx="12193954" cy="6857023"/>
          </a:xfrm>
          <a:prstGeom prst="rect">
            <a:avLst/>
          </a:prstGeom>
          <a:solidFill>
            <a:srgbClr val="000000">
              <a:alpha val="75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D201AB1F-8458-C7F1-2E69-CB342D6188F4}"/>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CB2339C7-4546-9C47-CFB0-B0D9FA91C608}"/>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110965E5-0047-EED8-C4FA-25C32036EF96}"/>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E5403BBA-298E-B933-39C6-7D8104E8C9E5}"/>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8FF6A408-A70F-C775-BA83-C993CAA125A0}"/>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940DB791-E08D-BBE5-D2AA-3F66CECB7C5C}"/>
              </a:ext>
            </a:extLst>
          </p:cNvPr>
          <p:cNvSpPr/>
          <p:nvPr/>
        </p:nvSpPr>
        <p:spPr>
          <a:xfrm>
            <a:off x="3811" y="-8622"/>
            <a:ext cx="12194672" cy="6863105"/>
          </a:xfrm>
          <a:prstGeom prst="rect">
            <a:avLst/>
          </a:prstGeom>
          <a:solidFill>
            <a:srgbClr val="000000">
              <a:alpha val="3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ΛΕΣΧΗ ΑΝΑΓΝΩΣΗΣ ΒΑΦΟΠΟΥΛΕΙΟΥ: Η ΤΙΜΗ ΚΑΙ ΤΟ ΧΡΗΜΑ, ΛΟΓΟΤΕΧΝΙΚΗ ΑΝΑΛΥΣΗ">
            <a:extLst>
              <a:ext uri="{FF2B5EF4-FFF2-40B4-BE49-F238E27FC236}">
                <a16:creationId xmlns:a16="http://schemas.microsoft.com/office/drawing/2014/main" id="{3BA0BD23-07EC-8A9D-BFEE-E95FD8724F23}"/>
              </a:ext>
            </a:extLst>
          </p:cNvPr>
          <p:cNvPicPr>
            <a:picLocks noChangeAspect="1"/>
          </p:cNvPicPr>
          <p:nvPr/>
        </p:nvPicPr>
        <p:blipFill>
          <a:blip r:embed="rId3"/>
          <a:stretch>
            <a:fillRect/>
          </a:stretch>
        </p:blipFill>
        <p:spPr>
          <a:xfrm>
            <a:off x="6575181" y="334841"/>
            <a:ext cx="5418991" cy="3773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D905CBAD-C26E-D598-5BAE-35E28C251294}"/>
              </a:ext>
            </a:extLst>
          </p:cNvPr>
          <p:cNvSpPr txBox="1"/>
          <p:nvPr/>
        </p:nvSpPr>
        <p:spPr>
          <a:xfrm>
            <a:off x="150267" y="705977"/>
            <a:ext cx="655903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solidFill>
                  <a:schemeClr val="bg1"/>
                </a:solidFill>
              </a:rPr>
              <a:t>"HONOR AND MONEY"</a:t>
            </a:r>
          </a:p>
        </p:txBody>
      </p:sp>
      <p:sp>
        <p:nvSpPr>
          <p:cNvPr id="12" name="TextBox 11">
            <a:extLst>
              <a:ext uri="{FF2B5EF4-FFF2-40B4-BE49-F238E27FC236}">
                <a16:creationId xmlns:a16="http://schemas.microsoft.com/office/drawing/2014/main" id="{A3BAC6E3-55D7-577C-426A-694392436D98}"/>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6B99D9F9-5F98-B271-ABDB-91E8EF3D14A1}"/>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A5151A55-E6BD-B3F7-7B3F-C57A45BB6B47}"/>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689BC407-F3EF-A598-26DF-EAD604008153}"/>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918C10D4-1629-B03D-1C0E-F601870323FE}"/>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50DBCF73-A9C0-A847-06A4-C1BFB010C348}"/>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9" name="TextBox 28">
            <a:extLst>
              <a:ext uri="{FF2B5EF4-FFF2-40B4-BE49-F238E27FC236}">
                <a16:creationId xmlns:a16="http://schemas.microsoft.com/office/drawing/2014/main" id="{B4880BBD-917A-A1B2-3ADD-DF10C64B5C06}"/>
              </a:ext>
            </a:extLst>
          </p:cNvPr>
          <p:cNvSpPr txBox="1"/>
          <p:nvPr/>
        </p:nvSpPr>
        <p:spPr>
          <a:xfrm>
            <a:off x="383919" y="1815159"/>
            <a:ext cx="553148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THE STORY "HONOR AND MONEY", IS ABOUT DOWRY STANDING IN THE WAY OF A YOUNG COUPLE'S LOVE . </a:t>
            </a:r>
            <a:r>
              <a:rPr lang="en-GB" sz="2000" b="1" i="1">
                <a:solidFill>
                  <a:schemeClr val="bg1"/>
                </a:solidFill>
              </a:rPr>
              <a:t>ANDREAS</a:t>
            </a:r>
            <a:r>
              <a:rPr lang="en-GB" sz="2000" b="1">
                <a:solidFill>
                  <a:schemeClr val="bg1"/>
                </a:solidFill>
              </a:rPr>
              <a:t>, AN ARISTOCRAT FACING FINANCIAL DIFFICULTIES, AND </a:t>
            </a:r>
            <a:r>
              <a:rPr lang="en-GB" sz="2000" b="1" i="1">
                <a:solidFill>
                  <a:schemeClr val="bg1"/>
                </a:solidFill>
              </a:rPr>
              <a:t>RINI</a:t>
            </a:r>
            <a:r>
              <a:rPr lang="en-GB" sz="2000" b="1">
                <a:solidFill>
                  <a:schemeClr val="bg1"/>
                </a:solidFill>
              </a:rPr>
              <a:t>, A GIRL OF HUMBLE ORIGIN. THE STORY TAKES PLACE ON AN ISLAND AND REACHES ITS CLIMAX WITH BETRAYAL OF LOVE FOR THE SHAKE OF MONEY. </a:t>
            </a:r>
            <a:r>
              <a:rPr lang="en-GB" sz="2000" b="1" i="1">
                <a:solidFill>
                  <a:schemeClr val="bg1"/>
                </a:solidFill>
              </a:rPr>
              <a:t>ANDREAS</a:t>
            </a:r>
            <a:r>
              <a:rPr lang="en-GB" sz="2000" b="1">
                <a:solidFill>
                  <a:schemeClr val="bg1"/>
                </a:solidFill>
              </a:rPr>
              <a:t> REFUSES TO WORK, AND </a:t>
            </a:r>
            <a:r>
              <a:rPr lang="en-GB" sz="2000" b="1" i="1">
                <a:solidFill>
                  <a:schemeClr val="bg1"/>
                </a:solidFill>
              </a:rPr>
              <a:t>RINI'S</a:t>
            </a:r>
            <a:r>
              <a:rPr lang="en-GB" sz="2000" b="1">
                <a:solidFill>
                  <a:schemeClr val="bg1"/>
                </a:solidFill>
              </a:rPr>
              <a:t> MOTHER EVENTUALLY PAYS THE DOWRY TO HIM TO MARRY HER. HOWEVER, </a:t>
            </a:r>
            <a:r>
              <a:rPr lang="en-GB" sz="2000" b="1" i="1">
                <a:solidFill>
                  <a:schemeClr val="bg1"/>
                </a:solidFill>
              </a:rPr>
              <a:t>RINI</a:t>
            </a:r>
            <a:r>
              <a:rPr lang="en-GB" sz="2000" b="1">
                <a:solidFill>
                  <a:schemeClr val="bg1"/>
                </a:solidFill>
              </a:rPr>
              <a:t>, NOW AWARE OF THE SITUATION, REJECTS THE OFFER AND LEAVES TO LIVE WITH THE CHILD SHE IS CARRYING, LEAVING</a:t>
            </a:r>
            <a:r>
              <a:rPr lang="en-GB" sz="2000" b="1" i="1">
                <a:solidFill>
                  <a:schemeClr val="bg1"/>
                </a:solidFill>
              </a:rPr>
              <a:t> ANDREAS</a:t>
            </a:r>
            <a:r>
              <a:rPr lang="en-GB" sz="2000" b="1">
                <a:solidFill>
                  <a:schemeClr val="bg1"/>
                </a:solidFill>
              </a:rPr>
              <a:t> BEHIND.</a:t>
            </a:r>
          </a:p>
        </p:txBody>
      </p:sp>
      <p:sp>
        <p:nvSpPr>
          <p:cNvPr id="6" name="TextBox 5">
            <a:extLst>
              <a:ext uri="{FF2B5EF4-FFF2-40B4-BE49-F238E27FC236}">
                <a16:creationId xmlns:a16="http://schemas.microsoft.com/office/drawing/2014/main" id="{28C2203A-1E87-071D-2D93-9F60227FB92A}"/>
              </a:ext>
            </a:extLst>
          </p:cNvPr>
          <p:cNvSpPr txBox="1"/>
          <p:nvPr/>
        </p:nvSpPr>
        <p:spPr>
          <a:xfrm>
            <a:off x="2868130" y="1346372"/>
            <a:ext cx="34708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By </a:t>
            </a:r>
            <a:r>
              <a:rPr lang="en-GB" b="1" i="1">
                <a:solidFill>
                  <a:schemeClr val="bg1"/>
                </a:solidFill>
              </a:rPr>
              <a:t>"Konstantinos </a:t>
            </a:r>
            <a:r>
              <a:rPr lang="en-GB" b="1" i="1" err="1">
                <a:solidFill>
                  <a:schemeClr val="bg1"/>
                </a:solidFill>
              </a:rPr>
              <a:t>Theotokis</a:t>
            </a:r>
            <a:r>
              <a:rPr lang="en-GB" b="1" i="1">
                <a:solidFill>
                  <a:schemeClr val="bg1"/>
                </a:solidFill>
              </a:rPr>
              <a:t>"</a:t>
            </a:r>
          </a:p>
        </p:txBody>
      </p:sp>
    </p:spTree>
    <p:extLst>
      <p:ext uri="{BB962C8B-B14F-4D97-AF65-F5344CB8AC3E}">
        <p14:creationId xmlns:p14="http://schemas.microsoft.com/office/powerpoint/2010/main" val="3668122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5C96435C-288B-E56A-8908-0028B32D1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DAB2F-B279-D689-CE28-10E28BE2525B}"/>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A6A9181B-FFE9-2F90-2FE0-23CBAA77FEEE}"/>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154EA223-589E-B5DA-832B-29E1CA8F9C82}"/>
              </a:ext>
            </a:extLst>
          </p:cNvPr>
          <p:cNvSpPr/>
          <p:nvPr/>
        </p:nvSpPr>
        <p:spPr>
          <a:xfrm>
            <a:off x="371" y="1349"/>
            <a:ext cx="12193954" cy="6857023"/>
          </a:xfrm>
          <a:prstGeom prst="rect">
            <a:avLst/>
          </a:prstGeom>
          <a:solidFill>
            <a:srgbClr val="000000">
              <a:alpha val="38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9DBB1E2D-BCA5-0E35-B131-593C0534A00F}"/>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67999F7F-F0D3-0C3A-4FC1-0FD90AF63462}"/>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2CD3354B-E921-D9E4-24E9-34AB9F68F2D5}"/>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8CA5E13E-0E1B-AE57-3922-AEF27DE7D85B}"/>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D3B57E4A-2A9B-60B7-A084-C1C5D32C1763}"/>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A5B96C53-18B5-7E84-5B15-C9FBA28BD67E}"/>
              </a:ext>
            </a:extLst>
          </p:cNvPr>
          <p:cNvSpPr/>
          <p:nvPr/>
        </p:nvSpPr>
        <p:spPr>
          <a:xfrm>
            <a:off x="2373445" y="670"/>
            <a:ext cx="9815746" cy="5729399"/>
          </a:xfrm>
          <a:prstGeom prst="rect">
            <a:avLst/>
          </a:prstGeom>
          <a:solidFill>
            <a:srgbClr val="000000">
              <a:alpha val="6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ΛΕΣΧΗ ΑΝΑΓΝΩΣΗΣ ΒΑΦΟΠΟΥΛΕΙΟΥ: Η ΤΙΜΗ ΚΑΙ ΤΟ ΧΡΗΜΑ, ΛΟΓΟΤΕΧΝΙΚΗ ΑΝΑΛΥΣΗ">
            <a:extLst>
              <a:ext uri="{FF2B5EF4-FFF2-40B4-BE49-F238E27FC236}">
                <a16:creationId xmlns:a16="http://schemas.microsoft.com/office/drawing/2014/main" id="{8F45B9EB-3FAF-03C1-9744-E564F9F1ECBC}"/>
              </a:ext>
            </a:extLst>
          </p:cNvPr>
          <p:cNvPicPr>
            <a:picLocks noChangeAspect="1"/>
          </p:cNvPicPr>
          <p:nvPr/>
        </p:nvPicPr>
        <p:blipFill>
          <a:blip r:embed="rId3"/>
          <a:stretch>
            <a:fillRect/>
          </a:stretch>
        </p:blipFill>
        <p:spPr>
          <a:xfrm>
            <a:off x="6575181" y="334841"/>
            <a:ext cx="5418991" cy="3773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AF67F6EC-D235-613E-1054-1BABEF4BF6C7}"/>
              </a:ext>
            </a:extLst>
          </p:cNvPr>
          <p:cNvSpPr txBox="1"/>
          <p:nvPr/>
        </p:nvSpPr>
        <p:spPr>
          <a:xfrm>
            <a:off x="150267" y="705977"/>
            <a:ext cx="655903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solidFill>
                  <a:schemeClr val="bg1"/>
                </a:solidFill>
              </a:rPr>
              <a:t>"HONOR AND MONEY"</a:t>
            </a:r>
          </a:p>
        </p:txBody>
      </p:sp>
      <p:sp>
        <p:nvSpPr>
          <p:cNvPr id="12" name="TextBox 11">
            <a:extLst>
              <a:ext uri="{FF2B5EF4-FFF2-40B4-BE49-F238E27FC236}">
                <a16:creationId xmlns:a16="http://schemas.microsoft.com/office/drawing/2014/main" id="{48105B8F-BD17-757B-AF22-3E3A8AF25511}"/>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8A815EF5-D069-0AAF-AAF8-B91360FEB35A}"/>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90541458-F949-8999-BF55-CE039FD9F15E}"/>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992F63B9-20F0-D965-4453-4B204A515C52}"/>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27FD51DB-49A8-EE85-EC18-DA6BD3E0260E}"/>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0ADD4E09-5109-DE6E-A8EE-80A173A94A03}"/>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9" name="TextBox 28">
            <a:extLst>
              <a:ext uri="{FF2B5EF4-FFF2-40B4-BE49-F238E27FC236}">
                <a16:creationId xmlns:a16="http://schemas.microsoft.com/office/drawing/2014/main" id="{678FD6DC-B85C-C50D-D550-A6B870F43DDB}"/>
              </a:ext>
            </a:extLst>
          </p:cNvPr>
          <p:cNvSpPr txBox="1"/>
          <p:nvPr/>
        </p:nvSpPr>
        <p:spPr>
          <a:xfrm>
            <a:off x="383919" y="1815159"/>
            <a:ext cx="553148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THE STORY "HONOR AND MONEY", IS ABOUT DOWRY STANDING IN THE WAY OF A YOUNG COUPLE'S LOVE . </a:t>
            </a:r>
            <a:r>
              <a:rPr lang="en-GB" sz="2000" b="1" i="1">
                <a:solidFill>
                  <a:schemeClr val="bg1"/>
                </a:solidFill>
              </a:rPr>
              <a:t>ANDREAS</a:t>
            </a:r>
            <a:r>
              <a:rPr lang="en-GB" sz="2000" b="1">
                <a:solidFill>
                  <a:schemeClr val="bg1"/>
                </a:solidFill>
              </a:rPr>
              <a:t>, AN ARISTOCRAT FACING FINANCIAL DIFFICULTIES, AND </a:t>
            </a:r>
            <a:r>
              <a:rPr lang="en-GB" sz="2000" b="1" i="1">
                <a:solidFill>
                  <a:schemeClr val="bg1"/>
                </a:solidFill>
              </a:rPr>
              <a:t>RINI</a:t>
            </a:r>
            <a:r>
              <a:rPr lang="en-GB" sz="2000" b="1">
                <a:solidFill>
                  <a:schemeClr val="bg1"/>
                </a:solidFill>
              </a:rPr>
              <a:t>, A GIRL OF HUMBLE ORIGIN. THE STORY TAKES PLACE ON AN ISLAND AND REACHES ITS CLIMAX WITH BETRAYAL OF LOVE FOR THE SHAKE OF MONEY. </a:t>
            </a:r>
            <a:r>
              <a:rPr lang="en-GB" sz="2000" b="1" i="1">
                <a:solidFill>
                  <a:schemeClr val="bg1"/>
                </a:solidFill>
              </a:rPr>
              <a:t>ANDREAS</a:t>
            </a:r>
            <a:r>
              <a:rPr lang="en-GB" sz="2000" b="1">
                <a:solidFill>
                  <a:schemeClr val="bg1"/>
                </a:solidFill>
              </a:rPr>
              <a:t> REFUSES TO WORK, AND </a:t>
            </a:r>
            <a:r>
              <a:rPr lang="en-GB" sz="2000" b="1" i="1">
                <a:solidFill>
                  <a:schemeClr val="bg1"/>
                </a:solidFill>
              </a:rPr>
              <a:t>RINI'S</a:t>
            </a:r>
            <a:r>
              <a:rPr lang="en-GB" sz="2000" b="1">
                <a:solidFill>
                  <a:schemeClr val="bg1"/>
                </a:solidFill>
              </a:rPr>
              <a:t> MOTHER EVENTUALLY PAYS THE DOWRY TO HIM TO MARRY HER. HOWEVER, </a:t>
            </a:r>
            <a:r>
              <a:rPr lang="en-GB" sz="2000" b="1" i="1">
                <a:solidFill>
                  <a:schemeClr val="bg1"/>
                </a:solidFill>
              </a:rPr>
              <a:t>RINI</a:t>
            </a:r>
            <a:r>
              <a:rPr lang="en-GB" sz="2000" b="1">
                <a:solidFill>
                  <a:schemeClr val="bg1"/>
                </a:solidFill>
              </a:rPr>
              <a:t>, NOW AWARE OF THE SITUATION, REJECTS THE OFFER AND LEAVES TO LIVE WITH THE CHILD SHE IS CARRYING, LEAVING</a:t>
            </a:r>
            <a:r>
              <a:rPr lang="en-GB" sz="2000" b="1" i="1">
                <a:solidFill>
                  <a:schemeClr val="bg1"/>
                </a:solidFill>
              </a:rPr>
              <a:t> ANDREAS</a:t>
            </a:r>
            <a:r>
              <a:rPr lang="en-GB" sz="2000" b="1">
                <a:solidFill>
                  <a:schemeClr val="bg1"/>
                </a:solidFill>
              </a:rPr>
              <a:t> BEHIND.</a:t>
            </a:r>
          </a:p>
        </p:txBody>
      </p:sp>
      <p:sp>
        <p:nvSpPr>
          <p:cNvPr id="6" name="TextBox 5">
            <a:extLst>
              <a:ext uri="{FF2B5EF4-FFF2-40B4-BE49-F238E27FC236}">
                <a16:creationId xmlns:a16="http://schemas.microsoft.com/office/drawing/2014/main" id="{3275D37E-54D3-935D-7D68-2A163E8F6FBF}"/>
              </a:ext>
            </a:extLst>
          </p:cNvPr>
          <p:cNvSpPr txBox="1"/>
          <p:nvPr/>
        </p:nvSpPr>
        <p:spPr>
          <a:xfrm>
            <a:off x="2868130" y="1346372"/>
            <a:ext cx="34708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By </a:t>
            </a:r>
            <a:r>
              <a:rPr lang="en-GB" b="1" i="1">
                <a:solidFill>
                  <a:schemeClr val="bg1"/>
                </a:solidFill>
              </a:rPr>
              <a:t>"Konstantinos </a:t>
            </a:r>
            <a:r>
              <a:rPr lang="en-GB" b="1" i="1" err="1">
                <a:solidFill>
                  <a:schemeClr val="bg1"/>
                </a:solidFill>
              </a:rPr>
              <a:t>Theotokis</a:t>
            </a:r>
            <a:r>
              <a:rPr lang="en-GB" b="1" i="1">
                <a:solidFill>
                  <a:schemeClr val="bg1"/>
                </a:solidFill>
              </a:rPr>
              <a:t>"</a:t>
            </a:r>
          </a:p>
        </p:txBody>
      </p:sp>
    </p:spTree>
    <p:extLst>
      <p:ext uri="{BB962C8B-B14F-4D97-AF65-F5344CB8AC3E}">
        <p14:creationId xmlns:p14="http://schemas.microsoft.com/office/powerpoint/2010/main" val="419885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808D1E41-4438-C9EC-5C94-543069083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AD894-AAFE-79CA-7ED7-10F2C36D8CA3}"/>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3B0D6DEF-9B63-BF1F-3799-588B63B3E1F5}"/>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77B8A0F0-A378-1E3A-5EEC-D74BB71B2EEA}"/>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2A51B74B-3CE1-325E-0356-7166D6324C1A}"/>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FDC54D08-6CA7-0CC0-EB4D-6C757B7F6F3E}"/>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8A35DF77-DD8B-F592-4CFB-BC0DC05CFBA9}"/>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097CB7AD-CB63-456C-A465-F43C85E23CDB}"/>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8A78536F-260D-A884-6AE4-811029D48BCD}"/>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542EB0B1-92D3-B84A-3F6B-354B90037D6E}"/>
              </a:ext>
            </a:extLst>
          </p:cNvPr>
          <p:cNvSpPr/>
          <p:nvPr/>
        </p:nvSpPr>
        <p:spPr>
          <a:xfrm>
            <a:off x="-5481" y="-2188"/>
            <a:ext cx="12194671" cy="6863104"/>
          </a:xfrm>
          <a:prstGeom prst="rect">
            <a:avLst/>
          </a:prstGeom>
          <a:solidFill>
            <a:srgbClr val="000000">
              <a:alpha val="6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1D70F8C-BAAA-0058-C1CD-6D354157438C}"/>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4103BD13-99A0-A128-C2ED-AF7193394A6D}"/>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BA4655E1-7C02-0E6E-A3D9-BEAC80C4A5B8}"/>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BF579D97-3BC9-891F-F62E-052C46F93795}"/>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C746A0F4-1F54-8D11-DA57-1E469A7244A0}"/>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1295CC18-0EFE-12B0-E987-691CF812720C}"/>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07259508-2AB3-40BD-91B1-400B52964A8A}"/>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 </a:t>
            </a:r>
            <a:r>
              <a:rPr lang="en-GB" sz="2400">
                <a:solidFill>
                  <a:schemeClr val="bg1"/>
                </a:solidFill>
              </a:rPr>
              <a:t>Video Link:</a:t>
            </a:r>
            <a:r>
              <a:rPr lang="en-GB" sz="2400"/>
              <a:t> </a:t>
            </a:r>
            <a:r>
              <a:rPr lang="en-GB" sz="2400">
                <a:hlinkClick r:id="rId3"/>
              </a:rPr>
              <a:t>URL</a:t>
            </a:r>
            <a:endParaRPr lang="en-GB" sz="2400"/>
          </a:p>
        </p:txBody>
      </p:sp>
      <p:sp>
        <p:nvSpPr>
          <p:cNvPr id="18" name="TextBox 17">
            <a:extLst>
              <a:ext uri="{FF2B5EF4-FFF2-40B4-BE49-F238E27FC236}">
                <a16:creationId xmlns:a16="http://schemas.microsoft.com/office/drawing/2014/main" id="{5AEF2E07-0BC8-F16F-5900-B4B9823266CC}"/>
              </a:ext>
            </a:extLst>
          </p:cNvPr>
          <p:cNvSpPr txBox="1"/>
          <p:nvPr/>
        </p:nvSpPr>
        <p:spPr>
          <a:xfrm>
            <a:off x="134140" y="366063"/>
            <a:ext cx="80972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bg1"/>
                </a:solidFill>
              </a:rPr>
              <a:t>"THE FAIRY AND THE YOUNG MAN"</a:t>
            </a:r>
          </a:p>
        </p:txBody>
      </p:sp>
      <p:sp>
        <p:nvSpPr>
          <p:cNvPr id="21" name="TextBox 20">
            <a:extLst>
              <a:ext uri="{FF2B5EF4-FFF2-40B4-BE49-F238E27FC236}">
                <a16:creationId xmlns:a16="http://schemas.microsoft.com/office/drawing/2014/main" id="{150D6ADE-8807-E7E0-FF90-421970DA332F}"/>
              </a:ext>
            </a:extLst>
          </p:cNvPr>
          <p:cNvSpPr txBox="1"/>
          <p:nvPr/>
        </p:nvSpPr>
        <p:spPr>
          <a:xfrm>
            <a:off x="293427" y="1226845"/>
            <a:ext cx="591675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A CLASSIC GREEK COMEDY FILM FROM </a:t>
            </a:r>
            <a:r>
              <a:rPr lang="en-GB" b="1" i="1">
                <a:solidFill>
                  <a:schemeClr val="bg1"/>
                </a:solidFill>
              </a:rPr>
              <a:t>1969</a:t>
            </a:r>
            <a:r>
              <a:rPr lang="en-GB" b="1">
                <a:solidFill>
                  <a:schemeClr val="bg1"/>
                </a:solidFill>
              </a:rPr>
              <a:t>. IN THIS SCENE, WE CLEARLY SEE THE PREVAILING PERCEPTION REGARDING DOWRY AND WOMEN'S RIGHTS. THE FILM, PRESENTS A SCENE FROM "THE MATCHMAKING OF LENIO" FROM THE FILM "THE FAIRY AND THE YOUNG MAN" . HUMOROSOUSLY PRESENTING THE OLD CUSTOMS OF MATCHMAKING, WHERE FAMILIES OFTEN DECIDED THE MARRIAGE WITHOUT TAKING INTO ACCOUNT THE WILL OF THE YOUNG PEOPLE. THROUGH EXAGGERATIONS AND FUNNY MOMENTS, THE EXCERPT SHOWS HOW THE SOCIAL PRESSURE OF THE TIME CLASHED WITH PERSONAL CHOICE AND REAL FEELINGS. THUS, THE SCENE HIGHLIGHTS THE DIFFERENCE BETWEEN TRADITIONAL WAYS OF THINKING AND THE YOUNGER GENERATION, WHO WANTED TO MARRY OUT OF LOVE AND NOT BECAUSE THEY "HAD TO". IT ALSO SHOWS, THAT THE WOMEN SITTING AT THE TABLE, DID NOT HAVE THE RIGHT TO SPEAK THEIR MIND OUT LOUD.</a:t>
            </a:r>
          </a:p>
        </p:txBody>
      </p:sp>
      <p:pic>
        <p:nvPicPr>
          <p:cNvPr id="23" name="Picture 22" descr="Η νεράιδα και το παλικάρι - Προξενιό Λενιώς - YouTube">
            <a:extLst>
              <a:ext uri="{FF2B5EF4-FFF2-40B4-BE49-F238E27FC236}">
                <a16:creationId xmlns:a16="http://schemas.microsoft.com/office/drawing/2014/main" id="{D64656C0-EEEC-52AA-8352-3718240A7775}"/>
              </a:ext>
            </a:extLst>
          </p:cNvPr>
          <p:cNvPicPr>
            <a:picLocks noChangeAspect="1"/>
          </p:cNvPicPr>
          <p:nvPr/>
        </p:nvPicPr>
        <p:blipFill>
          <a:blip r:embed="rId4"/>
          <a:srcRect l="12306" t="14493" r="12276" b="13063"/>
          <a:stretch>
            <a:fillRect/>
          </a:stretch>
        </p:blipFill>
        <p:spPr>
          <a:xfrm>
            <a:off x="6274397" y="1025482"/>
            <a:ext cx="5814991" cy="3519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2707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68FF02E1-A8E2-CA0E-4656-79C5A1431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BFF4E-6F6B-A26B-C6CC-F9F4DFB6F6C0}"/>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5A5F990C-0608-E6A0-9D83-6E677A0B5595}"/>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EF1FAFE2-360D-DF5D-3D14-C89677AB9793}"/>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FE23DF29-E502-6754-0324-0E09FA460A3E}"/>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36146E8F-9573-D80B-499C-D2A1D671C6D1}"/>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85AD3C8F-8BBB-DC0C-B6F6-2B5E0F70BC0D}"/>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2F24CB34-E37A-4B8F-3644-125F3EF40E75}"/>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668D331D-5E24-7E29-2814-9829F3940674}"/>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C6DF2C5A-B1C8-39B2-A3EB-F929BF22C65F}"/>
              </a:ext>
            </a:extLst>
          </p:cNvPr>
          <p:cNvSpPr/>
          <p:nvPr/>
        </p:nvSpPr>
        <p:spPr>
          <a:xfrm>
            <a:off x="1788006" y="-2188"/>
            <a:ext cx="10401184" cy="5840909"/>
          </a:xfrm>
          <a:prstGeom prst="rect">
            <a:avLst/>
          </a:prstGeom>
          <a:solidFill>
            <a:srgbClr val="0000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0408F63-C75C-79FB-591E-4AF2350AEC1B}"/>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BF29A21E-CB76-1714-5877-454C9B27D5FA}"/>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03AAF548-90E1-544E-88E2-50DCD346B12E}"/>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E0806F43-A99D-083B-2F07-02784E070A84}"/>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8EE1BDF3-FCBF-7180-3494-9F1FA11EFEEF}"/>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AB787A62-F42A-C265-5737-37867D1393E7}"/>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5849F003-E092-C60B-04A1-833DA110EDC2}"/>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 </a:t>
            </a:r>
            <a:r>
              <a:rPr lang="en-GB" sz="2400">
                <a:solidFill>
                  <a:schemeClr val="bg1"/>
                </a:solidFill>
              </a:rPr>
              <a:t>Video Link:</a:t>
            </a:r>
            <a:r>
              <a:rPr lang="en-GB" sz="2400"/>
              <a:t> </a:t>
            </a:r>
            <a:r>
              <a:rPr lang="en-GB" sz="2400">
                <a:hlinkClick r:id="rId3"/>
              </a:rPr>
              <a:t>URL</a:t>
            </a:r>
            <a:endParaRPr lang="en-GB" sz="2400"/>
          </a:p>
        </p:txBody>
      </p:sp>
      <p:sp>
        <p:nvSpPr>
          <p:cNvPr id="18" name="TextBox 17">
            <a:extLst>
              <a:ext uri="{FF2B5EF4-FFF2-40B4-BE49-F238E27FC236}">
                <a16:creationId xmlns:a16="http://schemas.microsoft.com/office/drawing/2014/main" id="{327E431D-0D2F-F926-5399-AA6B020263FD}"/>
              </a:ext>
            </a:extLst>
          </p:cNvPr>
          <p:cNvSpPr txBox="1"/>
          <p:nvPr/>
        </p:nvSpPr>
        <p:spPr>
          <a:xfrm>
            <a:off x="134140" y="366063"/>
            <a:ext cx="80972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bg1"/>
                </a:solidFill>
              </a:rPr>
              <a:t>"THE FAIRY AND THE YOUNG MAN"</a:t>
            </a:r>
          </a:p>
        </p:txBody>
      </p:sp>
      <p:sp>
        <p:nvSpPr>
          <p:cNvPr id="21" name="TextBox 20">
            <a:extLst>
              <a:ext uri="{FF2B5EF4-FFF2-40B4-BE49-F238E27FC236}">
                <a16:creationId xmlns:a16="http://schemas.microsoft.com/office/drawing/2014/main" id="{B8802D8A-68B9-A3BD-05CF-155C3C038DEA}"/>
              </a:ext>
            </a:extLst>
          </p:cNvPr>
          <p:cNvSpPr txBox="1"/>
          <p:nvPr/>
        </p:nvSpPr>
        <p:spPr>
          <a:xfrm>
            <a:off x="293427" y="1226845"/>
            <a:ext cx="591675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A CLASSIC GREEK COMEDY FILM FROM </a:t>
            </a:r>
            <a:r>
              <a:rPr lang="en-GB" b="1" i="1">
                <a:solidFill>
                  <a:schemeClr val="bg1"/>
                </a:solidFill>
              </a:rPr>
              <a:t>1969</a:t>
            </a:r>
            <a:r>
              <a:rPr lang="en-GB" b="1">
                <a:solidFill>
                  <a:schemeClr val="bg1"/>
                </a:solidFill>
              </a:rPr>
              <a:t>. IN THIS SCENE, WE CLEARLY SEE THE PREVAILING PERCEPTION REGARDING DOWRY AND WOMEN'S RIGHTS. THE FILM, PRESENTS A SCENE FROM "THE MATCHMAKING OF LENIO" FROM THE FILM "THE FAIRY AND THE YOUNG MAN" . HUMOROSOUSLY PRESENTING THE OLD CUSTOMS OF MATCHMAKING, WHERE FAMILIES OFTEN DECIDED THE MARRIAGE WITHOUT TAKING INTO ACCOUNT THE WILL OF THE YOUNG PEOPLE. THROUGH EXAGGERATIONS AND FUNNY MOMENTS, THE EXCERPT SHOWS HOW THE SOCIAL PRESSURE OF THE TIME CLASHED WITH PERSONAL CHOICE AND REAL FEELINGS. THUS, THE SCENE HIGHLIGHTS THE DIFFERENCE BETWEEN TRADITIONAL WAYS OF THINKING AND THE YOUNGER GENERATION, WHO WANTED TO MARRY OUT OF LOVE AND NOT BECAUSE THEY "HAD TO". IT ALSO SHOWS, THAT THE WOMEN SITTING AT THE TABLE, DID NOT HAVE THE RIGHT TO SPEAK THEIR MIND OUT LOUD.</a:t>
            </a:r>
          </a:p>
        </p:txBody>
      </p:sp>
      <p:pic>
        <p:nvPicPr>
          <p:cNvPr id="23" name="Picture 22" descr="Η νεράιδα και το παλικάρι - Προξενιό Λενιώς - YouTube">
            <a:extLst>
              <a:ext uri="{FF2B5EF4-FFF2-40B4-BE49-F238E27FC236}">
                <a16:creationId xmlns:a16="http://schemas.microsoft.com/office/drawing/2014/main" id="{49A62FF5-4342-893B-E2BF-58C4C658D278}"/>
              </a:ext>
            </a:extLst>
          </p:cNvPr>
          <p:cNvPicPr>
            <a:picLocks noChangeAspect="1"/>
          </p:cNvPicPr>
          <p:nvPr/>
        </p:nvPicPr>
        <p:blipFill>
          <a:blip r:embed="rId4"/>
          <a:srcRect l="12306" t="14493" r="12276" b="13063"/>
          <a:stretch>
            <a:fillRect/>
          </a:stretch>
        </p:blipFill>
        <p:spPr>
          <a:xfrm>
            <a:off x="6274397" y="1025482"/>
            <a:ext cx="5814991" cy="3519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78991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9F48C201-DB92-B392-0801-36F6394D1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52967-0210-73CF-A5DB-A49FF42612A4}"/>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BE4ADB82-52DD-3250-CE3E-2DE3022DE254}"/>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C0EBD74F-934F-C280-41BA-A71895564CAC}"/>
              </a:ext>
            </a:extLst>
          </p:cNvPr>
          <p:cNvSpPr/>
          <p:nvPr/>
        </p:nvSpPr>
        <p:spPr>
          <a:xfrm>
            <a:off x="-25401" y="12700"/>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5081E9-6382-C7F6-250D-BB58FBE41EE3}"/>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D5307DE0-989F-6CBF-4C6A-BA777E5D995E}"/>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C95344DC-80F7-E540-703C-3189804AF924}"/>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D7CDE56F-F316-A658-2001-B991B11D3FE4}"/>
              </a:ext>
            </a:extLst>
          </p:cNvPr>
          <p:cNvSpPr txBox="1"/>
          <p:nvPr/>
        </p:nvSpPr>
        <p:spPr>
          <a:xfrm>
            <a:off x="1752600" y="863600"/>
            <a:ext cx="2133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WHAT IS</a:t>
            </a:r>
          </a:p>
        </p:txBody>
      </p:sp>
      <p:sp>
        <p:nvSpPr>
          <p:cNvPr id="6" name="TextBox 5">
            <a:extLst>
              <a:ext uri="{FF2B5EF4-FFF2-40B4-BE49-F238E27FC236}">
                <a16:creationId xmlns:a16="http://schemas.microsoft.com/office/drawing/2014/main" id="{0DB4F952-D0A4-174B-47E5-D2E5A95A9161}"/>
              </a:ext>
            </a:extLst>
          </p:cNvPr>
          <p:cNvSpPr txBox="1"/>
          <p:nvPr/>
        </p:nvSpPr>
        <p:spPr>
          <a:xfrm>
            <a:off x="1282700" y="3428999"/>
            <a:ext cx="64262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chemeClr val="bg1"/>
                </a:solidFill>
              </a:rPr>
              <a:t>DOWRY IS AN INSTITUTION IN WHICH THE FAMILY GIVES TO THE BRIDE PART OF THEIR PROPERTY WHEN SHE MARRIES. THE INSTITUTION OF DOWRY HAS EXISTED SINCE ANCIENT TIMES AND WAS THE WOMAN'S CONTRIBUTION TO THE COUPLE'S LIFE TOGETHER.</a:t>
            </a:r>
          </a:p>
        </p:txBody>
      </p:sp>
    </p:spTree>
    <p:extLst>
      <p:ext uri="{BB962C8B-B14F-4D97-AF65-F5344CB8AC3E}">
        <p14:creationId xmlns:p14="http://schemas.microsoft.com/office/powerpoint/2010/main" val="3989255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56538862-CCF6-043C-E0D6-32B1A2C58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1F265-9B7F-F9CB-4B9C-5F2DF5E2EABC}"/>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44DF48BA-B23D-07F7-20C6-6C0F001FE25D}"/>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B621FE88-955B-50A0-66F5-22BC83BB5DD4}"/>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0F0E3426-E5ED-DEA1-F1D2-D10A1E89587A}"/>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F1885A97-DEAA-C7E3-C434-B99EDD2E4255}"/>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21122711-E816-B032-04D2-11C29D740840}"/>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993BAF84-7B9A-3217-7C5D-2DB262962C40}"/>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492D5C03-4651-98A1-BFC3-3E651FA528B3}"/>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9108E3B7-B8A5-9229-13AA-3D2AD918ACD0}"/>
              </a:ext>
            </a:extLst>
          </p:cNvPr>
          <p:cNvSpPr/>
          <p:nvPr/>
        </p:nvSpPr>
        <p:spPr>
          <a:xfrm>
            <a:off x="5405" y="-2188"/>
            <a:ext cx="12183786" cy="6863104"/>
          </a:xfrm>
          <a:prstGeom prst="rect">
            <a:avLst/>
          </a:prstGeom>
          <a:solidFill>
            <a:srgbClr val="0000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8FF2B17-8AA3-E27E-E25C-6566040CAA0C}"/>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704CB0B3-7EA1-94CE-E89A-0AEAE991DEED}"/>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CDF2A5AC-5973-BB4A-9178-7D3A2910B54D}"/>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B9A16644-81AE-4F18-8D7E-86859352C168}"/>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0A096902-FE77-218F-7E79-B995383B531C}"/>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65208640-C744-AD9F-F315-9ECD6FBF9091}"/>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09DEC4C5-1142-9A12-F006-2AE863EDEDD8}"/>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 </a:t>
            </a:r>
          </a:p>
        </p:txBody>
      </p:sp>
      <p:sp>
        <p:nvSpPr>
          <p:cNvPr id="6" name="TextBox 5">
            <a:extLst>
              <a:ext uri="{FF2B5EF4-FFF2-40B4-BE49-F238E27FC236}">
                <a16:creationId xmlns:a16="http://schemas.microsoft.com/office/drawing/2014/main" id="{4C1AF8F5-79C0-EEB9-12E1-CE71A9D21492}"/>
              </a:ext>
            </a:extLst>
          </p:cNvPr>
          <p:cNvSpPr txBox="1"/>
          <p:nvPr/>
        </p:nvSpPr>
        <p:spPr>
          <a:xfrm>
            <a:off x="439020" y="724158"/>
            <a:ext cx="344010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endParaRPr lang="en-GB" sz="2800"/>
          </a:p>
          <a:p>
            <a:pPr algn="l"/>
            <a:endParaRPr lang="en-GB"/>
          </a:p>
        </p:txBody>
      </p:sp>
      <p:sp>
        <p:nvSpPr>
          <p:cNvPr id="7" name="TextBox 6">
            <a:extLst>
              <a:ext uri="{FF2B5EF4-FFF2-40B4-BE49-F238E27FC236}">
                <a16:creationId xmlns:a16="http://schemas.microsoft.com/office/drawing/2014/main" id="{8257F684-5A49-7FC5-E73D-4E9D22857867}"/>
              </a:ext>
            </a:extLst>
          </p:cNvPr>
          <p:cNvSpPr txBox="1"/>
          <p:nvPr/>
        </p:nvSpPr>
        <p:spPr>
          <a:xfrm>
            <a:off x="1535887" y="1125957"/>
            <a:ext cx="34708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7200" b="1">
                <a:solidFill>
                  <a:schemeClr val="bg1"/>
                </a:solidFill>
              </a:rPr>
              <a:t>DOWRY</a:t>
            </a:r>
            <a:endParaRPr lang="en-US"/>
          </a:p>
        </p:txBody>
      </p:sp>
      <p:sp>
        <p:nvSpPr>
          <p:cNvPr id="10" name="TextBox 9">
            <a:extLst>
              <a:ext uri="{FF2B5EF4-FFF2-40B4-BE49-F238E27FC236}">
                <a16:creationId xmlns:a16="http://schemas.microsoft.com/office/drawing/2014/main" id="{97B32DA1-293F-AAC9-42BC-49CCDC294BEA}"/>
              </a:ext>
            </a:extLst>
          </p:cNvPr>
          <p:cNvSpPr txBox="1"/>
          <p:nvPr/>
        </p:nvSpPr>
        <p:spPr>
          <a:xfrm>
            <a:off x="381" y="3011644"/>
            <a:ext cx="1233918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chemeClr val="bg1"/>
                </a:solidFill>
              </a:rPr>
              <a:t>"OUR QUASTIONNARY ANALYSIS AND RESEARCH"</a:t>
            </a:r>
          </a:p>
        </p:txBody>
      </p:sp>
    </p:spTree>
    <p:extLst>
      <p:ext uri="{BB962C8B-B14F-4D97-AF65-F5344CB8AC3E}">
        <p14:creationId xmlns:p14="http://schemas.microsoft.com/office/powerpoint/2010/main" val="1846355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51F0610A-77B5-7C8C-09E2-D1DF1440B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93D84-AB8E-5885-83D7-FD9FCAC5C5B8}"/>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7776E06E-FF7D-114E-C107-5645282BE459}"/>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19E0599F-917B-9910-6C51-F149D6C02009}"/>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7B487788-D0DF-38AD-FA56-AB3D5A0A350C}"/>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132C07D1-A7FC-2972-1551-956B389AC580}"/>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223DE8DD-532D-22C5-B6CB-57BE55398C14}"/>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D2D72AD6-A8ED-3BEA-C3C8-F4E3EF7C5FD7}"/>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9615D773-FBD9-21C9-55ED-5A6AF3E049FB}"/>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F531BB0E-5291-DD87-C85D-AE49BBC17904}"/>
              </a:ext>
            </a:extLst>
          </p:cNvPr>
          <p:cNvSpPr/>
          <p:nvPr/>
        </p:nvSpPr>
        <p:spPr>
          <a:xfrm>
            <a:off x="5405" y="-2188"/>
            <a:ext cx="12183786" cy="6863104"/>
          </a:xfrm>
          <a:prstGeom prst="rect">
            <a:avLst/>
          </a:prstGeom>
          <a:solidFill>
            <a:srgbClr val="0000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7D8FFC5-A646-57E3-4760-696F1EA1194A}"/>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11AE4A24-2E8E-2020-B2D8-CBF42622C318}"/>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E38AE640-A281-6C8C-BCD7-E55A291A44C2}"/>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FA151261-E789-9D29-08F8-523BC57107BA}"/>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6920A2F1-43C0-230B-8874-161CB7CD072E}"/>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A96C0DFA-A7ED-B952-2478-53C6654D0D0F}"/>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3F4D009B-A55B-0611-D3BD-3A00472A5D2D}"/>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RL</a:t>
            </a:r>
          </a:p>
        </p:txBody>
      </p:sp>
      <p:sp>
        <p:nvSpPr>
          <p:cNvPr id="26" name="TextBox 25">
            <a:extLst>
              <a:ext uri="{FF2B5EF4-FFF2-40B4-BE49-F238E27FC236}">
                <a16:creationId xmlns:a16="http://schemas.microsoft.com/office/drawing/2014/main" id="{7FFFC239-32D6-B15F-FA83-7A084C93EEEA}"/>
              </a:ext>
            </a:extLst>
          </p:cNvPr>
          <p:cNvSpPr txBox="1"/>
          <p:nvPr/>
        </p:nvSpPr>
        <p:spPr>
          <a:xfrm>
            <a:off x="3726293" y="321387"/>
            <a:ext cx="58450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 </a:t>
            </a:r>
          </a:p>
        </p:txBody>
      </p:sp>
      <p:sp>
        <p:nvSpPr>
          <p:cNvPr id="28" name="TextBox 27">
            <a:extLst>
              <a:ext uri="{FF2B5EF4-FFF2-40B4-BE49-F238E27FC236}">
                <a16:creationId xmlns:a16="http://schemas.microsoft.com/office/drawing/2014/main" id="{39DB446A-471C-3C9D-8E45-AF08F7DBCD97}"/>
              </a:ext>
            </a:extLst>
          </p:cNvPr>
          <p:cNvSpPr txBox="1"/>
          <p:nvPr/>
        </p:nvSpPr>
        <p:spPr>
          <a:xfrm>
            <a:off x="4321" y="262852"/>
            <a:ext cx="1169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chemeClr val="bg1"/>
                </a:solidFill>
              </a:rPr>
              <a:t>"Identification and management of gender-based discrimination within our school community: Analysis, Challenges, and Prospects for Equality"</a:t>
            </a:r>
          </a:p>
        </p:txBody>
      </p:sp>
      <p:sp>
        <p:nvSpPr>
          <p:cNvPr id="29" name="TextBox 28">
            <a:extLst>
              <a:ext uri="{FF2B5EF4-FFF2-40B4-BE49-F238E27FC236}">
                <a16:creationId xmlns:a16="http://schemas.microsoft.com/office/drawing/2014/main" id="{3DE70912-62B3-6F04-CBCC-8D52E66B9961}"/>
              </a:ext>
            </a:extLst>
          </p:cNvPr>
          <p:cNvSpPr txBox="1"/>
          <p:nvPr/>
        </p:nvSpPr>
        <p:spPr>
          <a:xfrm>
            <a:off x="3309341" y="1093300"/>
            <a:ext cx="41230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rPr>
              <a:t>Gender: BOY/GIRL</a:t>
            </a:r>
          </a:p>
        </p:txBody>
      </p:sp>
      <p:sp>
        <p:nvSpPr>
          <p:cNvPr id="30" name="TextBox 29">
            <a:extLst>
              <a:ext uri="{FF2B5EF4-FFF2-40B4-BE49-F238E27FC236}">
                <a16:creationId xmlns:a16="http://schemas.microsoft.com/office/drawing/2014/main" id="{A1C182AA-A824-107E-072C-FDBAF69396A3}"/>
              </a:ext>
            </a:extLst>
          </p:cNvPr>
          <p:cNvSpPr txBox="1"/>
          <p:nvPr/>
        </p:nvSpPr>
        <p:spPr>
          <a:xfrm>
            <a:off x="65774" y="1617192"/>
            <a:ext cx="50393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chemeClr val="bg1"/>
                </a:solidFill>
              </a:rPr>
              <a:t>QUASTIONNAIRY FOR STUDENTS</a:t>
            </a:r>
          </a:p>
        </p:txBody>
      </p:sp>
      <p:sp>
        <p:nvSpPr>
          <p:cNvPr id="31" name="TextBox 30">
            <a:extLst>
              <a:ext uri="{FF2B5EF4-FFF2-40B4-BE49-F238E27FC236}">
                <a16:creationId xmlns:a16="http://schemas.microsoft.com/office/drawing/2014/main" id="{E489FE72-5B31-C275-BF32-C8EE53549E86}"/>
              </a:ext>
            </a:extLst>
          </p:cNvPr>
          <p:cNvSpPr txBox="1"/>
          <p:nvPr/>
        </p:nvSpPr>
        <p:spPr>
          <a:xfrm>
            <a:off x="195753" y="2196240"/>
            <a:ext cx="116561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1.Do you believe that the institution of dowry exists (formally or informally) in modern Greek society?</a:t>
            </a:r>
          </a:p>
        </p:txBody>
      </p:sp>
      <p:sp>
        <p:nvSpPr>
          <p:cNvPr id="32" name="TextBox 31">
            <a:extLst>
              <a:ext uri="{FF2B5EF4-FFF2-40B4-BE49-F238E27FC236}">
                <a16:creationId xmlns:a16="http://schemas.microsoft.com/office/drawing/2014/main" id="{86A0B5FE-0887-887F-5A4F-EFC4E52C223D}"/>
              </a:ext>
            </a:extLst>
          </p:cNvPr>
          <p:cNvSpPr txBox="1"/>
          <p:nvPr/>
        </p:nvSpPr>
        <p:spPr>
          <a:xfrm>
            <a:off x="232192" y="2570921"/>
            <a:ext cx="62211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solidFill>
                  <a:schemeClr val="bg1"/>
                </a:solidFill>
              </a:rPr>
              <a:t>Yes, definitely   /boys:30%- girls :40% </a:t>
            </a:r>
          </a:p>
          <a:p>
            <a:pPr marL="285750" indent="-285750">
              <a:buFont typeface="Arial"/>
              <a:buChar char="•"/>
            </a:pPr>
            <a:r>
              <a:rPr lang="en-GB">
                <a:solidFill>
                  <a:schemeClr val="bg1"/>
                </a:solidFill>
              </a:rPr>
              <a:t>Probably             /boys:65%- girls: 60%</a:t>
            </a:r>
          </a:p>
          <a:p>
            <a:pPr marL="285750" indent="-285750">
              <a:buFont typeface="Arial"/>
              <a:buChar char="•"/>
            </a:pPr>
            <a:r>
              <a:rPr lang="en-GB">
                <a:solidFill>
                  <a:schemeClr val="bg1"/>
                </a:solidFill>
              </a:rPr>
              <a:t>No, not at all     /boys:5%- girls:0%</a:t>
            </a:r>
          </a:p>
        </p:txBody>
      </p:sp>
      <p:sp>
        <p:nvSpPr>
          <p:cNvPr id="33" name="TextBox 32">
            <a:extLst>
              <a:ext uri="{FF2B5EF4-FFF2-40B4-BE49-F238E27FC236}">
                <a16:creationId xmlns:a16="http://schemas.microsoft.com/office/drawing/2014/main" id="{2C8C280A-A0F5-DCB3-DEE9-F40B63C17771}"/>
              </a:ext>
            </a:extLst>
          </p:cNvPr>
          <p:cNvSpPr txBox="1"/>
          <p:nvPr/>
        </p:nvSpPr>
        <p:spPr>
          <a:xfrm>
            <a:off x="190216" y="3561277"/>
            <a:ext cx="108070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2.Do you consider that the dowry is a form of discrimination?</a:t>
            </a:r>
          </a:p>
        </p:txBody>
      </p:sp>
      <p:sp>
        <p:nvSpPr>
          <p:cNvPr id="35" name="TextBox 34">
            <a:extLst>
              <a:ext uri="{FF2B5EF4-FFF2-40B4-BE49-F238E27FC236}">
                <a16:creationId xmlns:a16="http://schemas.microsoft.com/office/drawing/2014/main" id="{051C95CA-B15E-F236-A20B-36E512756A68}"/>
              </a:ext>
            </a:extLst>
          </p:cNvPr>
          <p:cNvSpPr txBox="1"/>
          <p:nvPr/>
        </p:nvSpPr>
        <p:spPr>
          <a:xfrm>
            <a:off x="928824" y="3785664"/>
            <a:ext cx="2490939" cy="10836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6" name="TextBox 35">
            <a:extLst>
              <a:ext uri="{FF2B5EF4-FFF2-40B4-BE49-F238E27FC236}">
                <a16:creationId xmlns:a16="http://schemas.microsoft.com/office/drawing/2014/main" id="{267E3843-F911-CBEF-E358-BD35D151FD89}"/>
              </a:ext>
            </a:extLst>
          </p:cNvPr>
          <p:cNvSpPr txBox="1"/>
          <p:nvPr/>
        </p:nvSpPr>
        <p:spPr>
          <a:xfrm>
            <a:off x="788093" y="4264150"/>
            <a:ext cx="2040600"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7" name="TextBox 36">
            <a:extLst>
              <a:ext uri="{FF2B5EF4-FFF2-40B4-BE49-F238E27FC236}">
                <a16:creationId xmlns:a16="http://schemas.microsoft.com/office/drawing/2014/main" id="{168C40D3-230E-274D-82BC-DFB8C80B9BFB}"/>
              </a:ext>
            </a:extLst>
          </p:cNvPr>
          <p:cNvSpPr txBox="1"/>
          <p:nvPr/>
        </p:nvSpPr>
        <p:spPr>
          <a:xfrm>
            <a:off x="872532" y="3940469"/>
            <a:ext cx="3588641" cy="16043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8" name="TextBox 37">
            <a:extLst>
              <a:ext uri="{FF2B5EF4-FFF2-40B4-BE49-F238E27FC236}">
                <a16:creationId xmlns:a16="http://schemas.microsoft.com/office/drawing/2014/main" id="{EA6E72EC-3940-DA61-5C69-138728376EC8}"/>
              </a:ext>
            </a:extLst>
          </p:cNvPr>
          <p:cNvSpPr txBox="1"/>
          <p:nvPr/>
        </p:nvSpPr>
        <p:spPr>
          <a:xfrm>
            <a:off x="-2448719" y="1618406"/>
            <a:ext cx="2519085" cy="2012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9" name="TextBox 38">
            <a:extLst>
              <a:ext uri="{FF2B5EF4-FFF2-40B4-BE49-F238E27FC236}">
                <a16:creationId xmlns:a16="http://schemas.microsoft.com/office/drawing/2014/main" id="{8407A654-7815-9892-8975-79DF9940AD83}"/>
              </a:ext>
            </a:extLst>
          </p:cNvPr>
          <p:cNvSpPr txBox="1"/>
          <p:nvPr/>
        </p:nvSpPr>
        <p:spPr>
          <a:xfrm>
            <a:off x="-3124228" y="1153994"/>
            <a:ext cx="2279842" cy="16606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0" name="TextBox 39">
            <a:extLst>
              <a:ext uri="{FF2B5EF4-FFF2-40B4-BE49-F238E27FC236}">
                <a16:creationId xmlns:a16="http://schemas.microsoft.com/office/drawing/2014/main" id="{B95B7C57-064E-8835-DD4E-12E8630FB3D4}"/>
              </a:ext>
            </a:extLst>
          </p:cNvPr>
          <p:cNvSpPr txBox="1"/>
          <p:nvPr/>
        </p:nvSpPr>
        <p:spPr>
          <a:xfrm>
            <a:off x="-2997571" y="1111775"/>
            <a:ext cx="1913942" cy="1533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1" name="TextBox 40">
            <a:extLst>
              <a:ext uri="{FF2B5EF4-FFF2-40B4-BE49-F238E27FC236}">
                <a16:creationId xmlns:a16="http://schemas.microsoft.com/office/drawing/2014/main" id="{414A535D-5E18-AF05-4AD6-3DF000DBD4E2}"/>
              </a:ext>
            </a:extLst>
          </p:cNvPr>
          <p:cNvSpPr txBox="1"/>
          <p:nvPr/>
        </p:nvSpPr>
        <p:spPr>
          <a:xfrm>
            <a:off x="-3011643" y="928825"/>
            <a:ext cx="2392427" cy="1745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2" name="TextBox 41">
            <a:extLst>
              <a:ext uri="{FF2B5EF4-FFF2-40B4-BE49-F238E27FC236}">
                <a16:creationId xmlns:a16="http://schemas.microsoft.com/office/drawing/2014/main" id="{D4439FC1-2E5C-3C2E-9C58-269D64B84FB7}"/>
              </a:ext>
            </a:extLst>
          </p:cNvPr>
          <p:cNvSpPr txBox="1"/>
          <p:nvPr/>
        </p:nvSpPr>
        <p:spPr>
          <a:xfrm>
            <a:off x="-2673889" y="914751"/>
            <a:ext cx="1533968" cy="1168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3" name="TextBox 42">
            <a:extLst>
              <a:ext uri="{FF2B5EF4-FFF2-40B4-BE49-F238E27FC236}">
                <a16:creationId xmlns:a16="http://schemas.microsoft.com/office/drawing/2014/main" id="{0DC57CAB-E6D6-DAA4-8EF2-4A1844306BA7}"/>
              </a:ext>
            </a:extLst>
          </p:cNvPr>
          <p:cNvSpPr txBox="1"/>
          <p:nvPr/>
        </p:nvSpPr>
        <p:spPr>
          <a:xfrm>
            <a:off x="-2645743" y="1168067"/>
            <a:ext cx="1843576"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4" name="TextBox 43">
            <a:extLst>
              <a:ext uri="{FF2B5EF4-FFF2-40B4-BE49-F238E27FC236}">
                <a16:creationId xmlns:a16="http://schemas.microsoft.com/office/drawing/2014/main" id="{F2724F75-A1E0-7150-2DD4-99C71EFBA1B7}"/>
              </a:ext>
            </a:extLst>
          </p:cNvPr>
          <p:cNvSpPr txBox="1"/>
          <p:nvPr/>
        </p:nvSpPr>
        <p:spPr>
          <a:xfrm>
            <a:off x="-2561304" y="844386"/>
            <a:ext cx="1632480" cy="23642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5" name="TextBox 44">
            <a:extLst>
              <a:ext uri="{FF2B5EF4-FFF2-40B4-BE49-F238E27FC236}">
                <a16:creationId xmlns:a16="http://schemas.microsoft.com/office/drawing/2014/main" id="{CB54E8DE-D2CA-8FA0-C6EE-438F29422AD7}"/>
              </a:ext>
            </a:extLst>
          </p:cNvPr>
          <p:cNvSpPr txBox="1"/>
          <p:nvPr/>
        </p:nvSpPr>
        <p:spPr>
          <a:xfrm>
            <a:off x="235921" y="4067910"/>
            <a:ext cx="65518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solidFill>
                  <a:schemeClr val="bg1"/>
                </a:solidFill>
              </a:rPr>
              <a:t>Against women   /boys:35%- girls:75%</a:t>
            </a:r>
          </a:p>
          <a:p>
            <a:pPr marL="285750" indent="-285750">
              <a:buFont typeface="Arial"/>
              <a:buChar char="•"/>
            </a:pPr>
            <a:r>
              <a:rPr lang="en-GB">
                <a:solidFill>
                  <a:schemeClr val="bg1"/>
                </a:solidFill>
              </a:rPr>
              <a:t>Against men        /boys:20%-girls:10%</a:t>
            </a:r>
          </a:p>
          <a:p>
            <a:pPr marL="285750" indent="-285750">
              <a:buFont typeface="Arial"/>
              <a:buChar char="•"/>
            </a:pPr>
            <a:r>
              <a:rPr lang="en-GB">
                <a:solidFill>
                  <a:schemeClr val="bg1"/>
                </a:solidFill>
              </a:rPr>
              <a:t>Against both genders   /boys:25%-girls:10%</a:t>
            </a:r>
          </a:p>
          <a:p>
            <a:pPr marL="285750" indent="-285750">
              <a:buFont typeface="Arial"/>
              <a:buChar char="•"/>
            </a:pPr>
            <a:r>
              <a:rPr lang="en-GB">
                <a:solidFill>
                  <a:schemeClr val="bg1"/>
                </a:solidFill>
              </a:rPr>
              <a:t>It was/is not a form of discrimination   /boys:20%-girls:15%</a:t>
            </a:r>
          </a:p>
        </p:txBody>
      </p:sp>
      <p:sp>
        <p:nvSpPr>
          <p:cNvPr id="46" name="TextBox 45">
            <a:extLst>
              <a:ext uri="{FF2B5EF4-FFF2-40B4-BE49-F238E27FC236}">
                <a16:creationId xmlns:a16="http://schemas.microsoft.com/office/drawing/2014/main" id="{BA4F94AE-E3E8-E3E5-EC26-D108EF136D5E}"/>
              </a:ext>
            </a:extLst>
          </p:cNvPr>
          <p:cNvSpPr txBox="1"/>
          <p:nvPr/>
        </p:nvSpPr>
        <p:spPr>
          <a:xfrm>
            <a:off x="194242" y="5357044"/>
            <a:ext cx="116304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3.Do you consider that is legitimate for parents, to offer financial support to their children when they get married?</a:t>
            </a:r>
          </a:p>
        </p:txBody>
      </p:sp>
      <p:sp>
        <p:nvSpPr>
          <p:cNvPr id="47" name="TextBox 46">
            <a:extLst>
              <a:ext uri="{FF2B5EF4-FFF2-40B4-BE49-F238E27FC236}">
                <a16:creationId xmlns:a16="http://schemas.microsoft.com/office/drawing/2014/main" id="{C49DECA4-81B1-845B-4465-2ADA8E56BCAF}"/>
              </a:ext>
            </a:extLst>
          </p:cNvPr>
          <p:cNvSpPr txBox="1"/>
          <p:nvPr/>
        </p:nvSpPr>
        <p:spPr>
          <a:xfrm>
            <a:off x="244834" y="5819836"/>
            <a:ext cx="861746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solidFill>
                  <a:schemeClr val="bg1"/>
                </a:solidFill>
              </a:rPr>
              <a:t>Yes, definitely    /boys:50%-girls:50%</a:t>
            </a:r>
          </a:p>
          <a:p>
            <a:pPr marL="285750" indent="-285750">
              <a:buFont typeface="Arial"/>
              <a:buChar char="•"/>
            </a:pPr>
            <a:r>
              <a:rPr lang="en-GB">
                <a:solidFill>
                  <a:schemeClr val="bg1"/>
                </a:solidFill>
              </a:rPr>
              <a:t>Probably              /boys:30%-girls:30%</a:t>
            </a:r>
          </a:p>
          <a:p>
            <a:pPr marL="285750" indent="-285750">
              <a:buFont typeface="Arial"/>
              <a:buChar char="•"/>
            </a:pPr>
            <a:r>
              <a:rPr lang="en-GB">
                <a:solidFill>
                  <a:schemeClr val="bg1"/>
                </a:solidFill>
              </a:rPr>
              <a:t>No, not at all      /boys:20%-girls:20%</a:t>
            </a:r>
          </a:p>
        </p:txBody>
      </p:sp>
    </p:spTree>
    <p:extLst>
      <p:ext uri="{BB962C8B-B14F-4D97-AF65-F5344CB8AC3E}">
        <p14:creationId xmlns:p14="http://schemas.microsoft.com/office/powerpoint/2010/main" val="64381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308C6C52-964E-712C-AC57-F34329216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37F23-0413-5C51-30E0-B57227FA9ED4}"/>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4AEE773A-5982-08E3-864A-4613CBA73E0E}"/>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F5421201-A745-A9B1-09C8-49565BE06F0F}"/>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1CEC2C9C-F8EA-52CB-CC3D-6F3FDF0E8297}"/>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DA611282-7E54-6971-BB19-D87318073FE6}"/>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838BEAA1-E496-3513-F540-6A231A2549AF}"/>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C4088192-20B6-4200-C4D2-EA464E00964B}"/>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C8B7D65A-8DD1-F46A-A098-D7E82DBEFDD1}"/>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0B5C1462-D043-2AC4-CF6A-C086ADDCD6AC}"/>
              </a:ext>
            </a:extLst>
          </p:cNvPr>
          <p:cNvSpPr/>
          <p:nvPr/>
        </p:nvSpPr>
        <p:spPr>
          <a:xfrm>
            <a:off x="-5481" y="-2188"/>
            <a:ext cx="12183786" cy="6863104"/>
          </a:xfrm>
          <a:prstGeom prst="rect">
            <a:avLst/>
          </a:prstGeom>
          <a:solidFill>
            <a:srgbClr val="0000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63F62C7-37F6-4FB4-7100-7ECE912E5F62}"/>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2732D89B-C4D1-1776-196F-B4735418107F}"/>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6E15AC45-AEFD-C785-717E-16206D3ABFA4}"/>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03814D1B-A68F-DE5B-FAB4-E2DFB0F68E7E}"/>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2FF6409C-EDA8-7508-D4D4-CF8FEC48000E}"/>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8854F614-7553-910F-70A3-D74622A0DCF7}"/>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9D72F75D-9073-21C0-C3A3-B4AFE791E31A}"/>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RL</a:t>
            </a:r>
          </a:p>
        </p:txBody>
      </p:sp>
      <p:sp>
        <p:nvSpPr>
          <p:cNvPr id="26" name="TextBox 25">
            <a:extLst>
              <a:ext uri="{FF2B5EF4-FFF2-40B4-BE49-F238E27FC236}">
                <a16:creationId xmlns:a16="http://schemas.microsoft.com/office/drawing/2014/main" id="{347EA6E7-9CDB-DC2B-9319-715A18A3A467}"/>
              </a:ext>
            </a:extLst>
          </p:cNvPr>
          <p:cNvSpPr txBox="1"/>
          <p:nvPr/>
        </p:nvSpPr>
        <p:spPr>
          <a:xfrm>
            <a:off x="3726293" y="321387"/>
            <a:ext cx="58450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 </a:t>
            </a:r>
          </a:p>
        </p:txBody>
      </p:sp>
      <p:sp>
        <p:nvSpPr>
          <p:cNvPr id="28" name="TextBox 27">
            <a:extLst>
              <a:ext uri="{FF2B5EF4-FFF2-40B4-BE49-F238E27FC236}">
                <a16:creationId xmlns:a16="http://schemas.microsoft.com/office/drawing/2014/main" id="{1694B44A-55CF-C5B8-673B-A11C9ACBBA28}"/>
              </a:ext>
            </a:extLst>
          </p:cNvPr>
          <p:cNvSpPr txBox="1"/>
          <p:nvPr/>
        </p:nvSpPr>
        <p:spPr>
          <a:xfrm>
            <a:off x="4321" y="339052"/>
            <a:ext cx="1169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chemeClr val="bg1"/>
                </a:solidFill>
              </a:rPr>
              <a:t>"Identification and management of gender-based discrimination within our school community: Analysis, Challenges, and Prospects for Equality"</a:t>
            </a:r>
          </a:p>
        </p:txBody>
      </p:sp>
      <p:sp>
        <p:nvSpPr>
          <p:cNvPr id="29" name="TextBox 28">
            <a:extLst>
              <a:ext uri="{FF2B5EF4-FFF2-40B4-BE49-F238E27FC236}">
                <a16:creationId xmlns:a16="http://schemas.microsoft.com/office/drawing/2014/main" id="{75D5CF7B-A1F0-41BA-B83C-AF0C50FB0259}"/>
              </a:ext>
            </a:extLst>
          </p:cNvPr>
          <p:cNvSpPr txBox="1"/>
          <p:nvPr/>
        </p:nvSpPr>
        <p:spPr>
          <a:xfrm>
            <a:off x="3418198" y="1191271"/>
            <a:ext cx="41230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rPr>
              <a:t>Gender: BOY/GIRL</a:t>
            </a:r>
          </a:p>
        </p:txBody>
      </p:sp>
      <p:sp>
        <p:nvSpPr>
          <p:cNvPr id="30" name="TextBox 29">
            <a:extLst>
              <a:ext uri="{FF2B5EF4-FFF2-40B4-BE49-F238E27FC236}">
                <a16:creationId xmlns:a16="http://schemas.microsoft.com/office/drawing/2014/main" id="{624A4DD9-12B2-D325-9BAB-B6FB676A1168}"/>
              </a:ext>
            </a:extLst>
          </p:cNvPr>
          <p:cNvSpPr txBox="1"/>
          <p:nvPr/>
        </p:nvSpPr>
        <p:spPr>
          <a:xfrm>
            <a:off x="33117" y="1758706"/>
            <a:ext cx="50393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chemeClr val="bg1"/>
                </a:solidFill>
              </a:rPr>
              <a:t>QUASTIONNAIRY FOR STUDENTS</a:t>
            </a:r>
          </a:p>
        </p:txBody>
      </p:sp>
      <p:sp>
        <p:nvSpPr>
          <p:cNvPr id="35" name="TextBox 34">
            <a:extLst>
              <a:ext uri="{FF2B5EF4-FFF2-40B4-BE49-F238E27FC236}">
                <a16:creationId xmlns:a16="http://schemas.microsoft.com/office/drawing/2014/main" id="{5413F73C-316A-2D23-08AC-790DC15E3DBB}"/>
              </a:ext>
            </a:extLst>
          </p:cNvPr>
          <p:cNvSpPr txBox="1"/>
          <p:nvPr/>
        </p:nvSpPr>
        <p:spPr>
          <a:xfrm>
            <a:off x="928824" y="3785664"/>
            <a:ext cx="2490939" cy="10836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6" name="TextBox 35">
            <a:extLst>
              <a:ext uri="{FF2B5EF4-FFF2-40B4-BE49-F238E27FC236}">
                <a16:creationId xmlns:a16="http://schemas.microsoft.com/office/drawing/2014/main" id="{BE55A106-CB47-87F0-4FF6-0FD9819134AB}"/>
              </a:ext>
            </a:extLst>
          </p:cNvPr>
          <p:cNvSpPr txBox="1"/>
          <p:nvPr/>
        </p:nvSpPr>
        <p:spPr>
          <a:xfrm>
            <a:off x="788093" y="4264150"/>
            <a:ext cx="2040600"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7" name="TextBox 36">
            <a:extLst>
              <a:ext uri="{FF2B5EF4-FFF2-40B4-BE49-F238E27FC236}">
                <a16:creationId xmlns:a16="http://schemas.microsoft.com/office/drawing/2014/main" id="{E4A5E835-883B-CF41-386E-168D78883CB2}"/>
              </a:ext>
            </a:extLst>
          </p:cNvPr>
          <p:cNvSpPr txBox="1"/>
          <p:nvPr/>
        </p:nvSpPr>
        <p:spPr>
          <a:xfrm>
            <a:off x="872532" y="3940469"/>
            <a:ext cx="3588641" cy="16043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8" name="TextBox 37">
            <a:extLst>
              <a:ext uri="{FF2B5EF4-FFF2-40B4-BE49-F238E27FC236}">
                <a16:creationId xmlns:a16="http://schemas.microsoft.com/office/drawing/2014/main" id="{D770099D-96AC-49B8-7EAA-6F2EE9139704}"/>
              </a:ext>
            </a:extLst>
          </p:cNvPr>
          <p:cNvSpPr txBox="1"/>
          <p:nvPr/>
        </p:nvSpPr>
        <p:spPr>
          <a:xfrm>
            <a:off x="-2448719" y="1618406"/>
            <a:ext cx="2519085" cy="2012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9" name="TextBox 38">
            <a:extLst>
              <a:ext uri="{FF2B5EF4-FFF2-40B4-BE49-F238E27FC236}">
                <a16:creationId xmlns:a16="http://schemas.microsoft.com/office/drawing/2014/main" id="{359A7741-3015-956C-8F97-4BD365EB271F}"/>
              </a:ext>
            </a:extLst>
          </p:cNvPr>
          <p:cNvSpPr txBox="1"/>
          <p:nvPr/>
        </p:nvSpPr>
        <p:spPr>
          <a:xfrm>
            <a:off x="-3124228" y="1153994"/>
            <a:ext cx="2279842" cy="16606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0" name="TextBox 39">
            <a:extLst>
              <a:ext uri="{FF2B5EF4-FFF2-40B4-BE49-F238E27FC236}">
                <a16:creationId xmlns:a16="http://schemas.microsoft.com/office/drawing/2014/main" id="{788E9630-308B-B50E-D168-65D0FF13E170}"/>
              </a:ext>
            </a:extLst>
          </p:cNvPr>
          <p:cNvSpPr txBox="1"/>
          <p:nvPr/>
        </p:nvSpPr>
        <p:spPr>
          <a:xfrm>
            <a:off x="-2997571" y="1111775"/>
            <a:ext cx="1913942" cy="1533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1" name="TextBox 40">
            <a:extLst>
              <a:ext uri="{FF2B5EF4-FFF2-40B4-BE49-F238E27FC236}">
                <a16:creationId xmlns:a16="http://schemas.microsoft.com/office/drawing/2014/main" id="{16C1C264-8136-D745-0B37-12630D45DFE8}"/>
              </a:ext>
            </a:extLst>
          </p:cNvPr>
          <p:cNvSpPr txBox="1"/>
          <p:nvPr/>
        </p:nvSpPr>
        <p:spPr>
          <a:xfrm>
            <a:off x="-3011643" y="928825"/>
            <a:ext cx="2392427" cy="1745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2" name="TextBox 41">
            <a:extLst>
              <a:ext uri="{FF2B5EF4-FFF2-40B4-BE49-F238E27FC236}">
                <a16:creationId xmlns:a16="http://schemas.microsoft.com/office/drawing/2014/main" id="{4097F8B6-A0E3-483C-B283-560251C34DDF}"/>
              </a:ext>
            </a:extLst>
          </p:cNvPr>
          <p:cNvSpPr txBox="1"/>
          <p:nvPr/>
        </p:nvSpPr>
        <p:spPr>
          <a:xfrm>
            <a:off x="-2673889" y="914751"/>
            <a:ext cx="1533968" cy="1168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3" name="TextBox 42">
            <a:extLst>
              <a:ext uri="{FF2B5EF4-FFF2-40B4-BE49-F238E27FC236}">
                <a16:creationId xmlns:a16="http://schemas.microsoft.com/office/drawing/2014/main" id="{11B9A108-A7F6-48D0-412A-CABB35F6D39F}"/>
              </a:ext>
            </a:extLst>
          </p:cNvPr>
          <p:cNvSpPr txBox="1"/>
          <p:nvPr/>
        </p:nvSpPr>
        <p:spPr>
          <a:xfrm>
            <a:off x="-2645743" y="1168067"/>
            <a:ext cx="1843576"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4" name="TextBox 43">
            <a:extLst>
              <a:ext uri="{FF2B5EF4-FFF2-40B4-BE49-F238E27FC236}">
                <a16:creationId xmlns:a16="http://schemas.microsoft.com/office/drawing/2014/main" id="{022053BE-BC52-D14A-EA3D-E318C95679F8}"/>
              </a:ext>
            </a:extLst>
          </p:cNvPr>
          <p:cNvSpPr txBox="1"/>
          <p:nvPr/>
        </p:nvSpPr>
        <p:spPr>
          <a:xfrm>
            <a:off x="-2561304" y="844386"/>
            <a:ext cx="1632480" cy="23642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72C2B57A-4CDA-ADDA-B5F2-D9F89DC4E3A1}"/>
              </a:ext>
            </a:extLst>
          </p:cNvPr>
          <p:cNvSpPr txBox="1"/>
          <p:nvPr/>
        </p:nvSpPr>
        <p:spPr>
          <a:xfrm>
            <a:off x="240432" y="2383406"/>
            <a:ext cx="119796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4.In an ideal society, should there be some form of financial support to young people when they get married?</a:t>
            </a:r>
          </a:p>
        </p:txBody>
      </p:sp>
      <p:sp>
        <p:nvSpPr>
          <p:cNvPr id="7" name="TextBox 6">
            <a:extLst>
              <a:ext uri="{FF2B5EF4-FFF2-40B4-BE49-F238E27FC236}">
                <a16:creationId xmlns:a16="http://schemas.microsoft.com/office/drawing/2014/main" id="{BA9FC768-029C-C57A-8A89-61B6E8E1F89B}"/>
              </a:ext>
            </a:extLst>
          </p:cNvPr>
          <p:cNvSpPr txBox="1"/>
          <p:nvPr/>
        </p:nvSpPr>
        <p:spPr>
          <a:xfrm>
            <a:off x="283380" y="2807408"/>
            <a:ext cx="95246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solidFill>
                  <a:schemeClr val="bg1"/>
                </a:solidFill>
              </a:rPr>
              <a:t>Yes, definitely  /boys:40%-girls:60%</a:t>
            </a:r>
          </a:p>
          <a:p>
            <a:pPr marL="285750" indent="-285750">
              <a:buFont typeface="Arial"/>
              <a:buChar char="•"/>
            </a:pPr>
            <a:r>
              <a:rPr lang="en-GB">
                <a:solidFill>
                  <a:schemeClr val="bg1"/>
                </a:solidFill>
              </a:rPr>
              <a:t>Probably            /boys:45%-girls:30%</a:t>
            </a:r>
          </a:p>
          <a:p>
            <a:pPr marL="285750" indent="-285750">
              <a:buFont typeface="Arial"/>
              <a:buChar char="•"/>
            </a:pPr>
            <a:r>
              <a:rPr lang="en-GB">
                <a:solidFill>
                  <a:schemeClr val="bg1"/>
                </a:solidFill>
              </a:rPr>
              <a:t>No, not at all    /boys:15%-girls:10%</a:t>
            </a:r>
          </a:p>
        </p:txBody>
      </p:sp>
      <p:sp>
        <p:nvSpPr>
          <p:cNvPr id="10" name="TextBox 9">
            <a:extLst>
              <a:ext uri="{FF2B5EF4-FFF2-40B4-BE49-F238E27FC236}">
                <a16:creationId xmlns:a16="http://schemas.microsoft.com/office/drawing/2014/main" id="{950D61F9-E6AE-C320-6665-A328A0E37B52}"/>
              </a:ext>
            </a:extLst>
          </p:cNvPr>
          <p:cNvSpPr txBox="1"/>
          <p:nvPr/>
        </p:nvSpPr>
        <p:spPr>
          <a:xfrm>
            <a:off x="279707" y="3781154"/>
            <a:ext cx="11678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5.Do you agree with the legal abolition of the dowry in 1983?</a:t>
            </a:r>
          </a:p>
        </p:txBody>
      </p:sp>
      <p:sp>
        <p:nvSpPr>
          <p:cNvPr id="15" name="TextBox 14">
            <a:extLst>
              <a:ext uri="{FF2B5EF4-FFF2-40B4-BE49-F238E27FC236}">
                <a16:creationId xmlns:a16="http://schemas.microsoft.com/office/drawing/2014/main" id="{68312BF3-823F-5516-9D49-8D1A405C031D}"/>
              </a:ext>
            </a:extLst>
          </p:cNvPr>
          <p:cNvSpPr txBox="1"/>
          <p:nvPr/>
        </p:nvSpPr>
        <p:spPr>
          <a:xfrm>
            <a:off x="271522" y="4269687"/>
            <a:ext cx="89152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solidFill>
                  <a:schemeClr val="bg1"/>
                </a:solidFill>
              </a:rPr>
              <a:t>Yes, definitely    /boys:25%-girls:50%</a:t>
            </a:r>
          </a:p>
          <a:p>
            <a:pPr marL="285750" indent="-285750">
              <a:buFont typeface="Arial"/>
              <a:buChar char="•"/>
            </a:pPr>
            <a:r>
              <a:rPr lang="en-GB">
                <a:solidFill>
                  <a:schemeClr val="bg1"/>
                </a:solidFill>
              </a:rPr>
              <a:t>Probably              /boys:40%-girls:10%</a:t>
            </a:r>
          </a:p>
          <a:p>
            <a:pPr marL="285750" indent="-285750">
              <a:buFont typeface="Arial"/>
              <a:buChar char="•"/>
            </a:pPr>
            <a:r>
              <a:rPr lang="en-GB">
                <a:solidFill>
                  <a:schemeClr val="bg1"/>
                </a:solidFill>
              </a:rPr>
              <a:t>No, not at all      /boys:35%-girls:40%</a:t>
            </a:r>
          </a:p>
        </p:txBody>
      </p:sp>
      <p:sp>
        <p:nvSpPr>
          <p:cNvPr id="18" name="TextBox 17">
            <a:extLst>
              <a:ext uri="{FF2B5EF4-FFF2-40B4-BE49-F238E27FC236}">
                <a16:creationId xmlns:a16="http://schemas.microsoft.com/office/drawing/2014/main" id="{294C45A5-A1B0-2E49-1F67-ED0231AC8455}"/>
              </a:ext>
            </a:extLst>
          </p:cNvPr>
          <p:cNvSpPr txBox="1"/>
          <p:nvPr/>
        </p:nvSpPr>
        <p:spPr>
          <a:xfrm>
            <a:off x="277545" y="5299131"/>
            <a:ext cx="119084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rPr>
              <a:t>6.Should the dowry be replaced by offering wedding gifts as a custom?</a:t>
            </a:r>
          </a:p>
        </p:txBody>
      </p:sp>
      <p:sp>
        <p:nvSpPr>
          <p:cNvPr id="21" name="TextBox 20">
            <a:extLst>
              <a:ext uri="{FF2B5EF4-FFF2-40B4-BE49-F238E27FC236}">
                <a16:creationId xmlns:a16="http://schemas.microsoft.com/office/drawing/2014/main" id="{E16AF32A-D922-3631-E34C-53396C072BA9}"/>
              </a:ext>
            </a:extLst>
          </p:cNvPr>
          <p:cNvSpPr txBox="1"/>
          <p:nvPr/>
        </p:nvSpPr>
        <p:spPr>
          <a:xfrm>
            <a:off x="281327" y="5820863"/>
            <a:ext cx="9267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solidFill>
                  <a:schemeClr val="bg1"/>
                </a:solidFill>
              </a:rPr>
              <a:t>Yes, definitely     /boys:40%-girls:45%</a:t>
            </a:r>
          </a:p>
          <a:p>
            <a:pPr marL="285750" indent="-285750">
              <a:buFont typeface="Arial"/>
              <a:buChar char="•"/>
            </a:pPr>
            <a:r>
              <a:rPr lang="en-GB">
                <a:solidFill>
                  <a:schemeClr val="bg1"/>
                </a:solidFill>
              </a:rPr>
              <a:t>Probably               /boys:25%-girls:30%</a:t>
            </a:r>
          </a:p>
          <a:p>
            <a:pPr marL="285750" indent="-285750">
              <a:buFont typeface="Arial"/>
              <a:buChar char="•"/>
            </a:pPr>
            <a:r>
              <a:rPr lang="en-GB">
                <a:solidFill>
                  <a:schemeClr val="bg1"/>
                </a:solidFill>
              </a:rPr>
              <a:t>No, not at all      /boys:35%-girls:25%</a:t>
            </a:r>
          </a:p>
        </p:txBody>
      </p:sp>
    </p:spTree>
    <p:extLst>
      <p:ext uri="{BB962C8B-B14F-4D97-AF65-F5344CB8AC3E}">
        <p14:creationId xmlns:p14="http://schemas.microsoft.com/office/powerpoint/2010/main" val="1972261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A9AEB317-F415-14B5-BBE1-F7D177404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7AE8C-D5FE-2A56-02DE-CC9881196928}"/>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6AEF0A81-6AB9-68ED-29CD-4951E66D0F0A}"/>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3A647625-824A-CBEE-033F-776705EE6ABA}"/>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A0D4D31F-76E9-1BEC-EAD1-169EB163CB0B}"/>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68DCC60E-C981-5FAE-44C3-40D41C59D6A8}"/>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E2E7240E-CBB7-6AE8-D907-E1768B4E7773}"/>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4A89568D-B462-6529-BC46-6A5AA6E6D377}"/>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F487E176-780A-10AA-9C4A-3BC0144E17B5}"/>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1B456CF3-66AB-EBAD-21E6-DC22FB7477AB}"/>
              </a:ext>
            </a:extLst>
          </p:cNvPr>
          <p:cNvSpPr/>
          <p:nvPr/>
        </p:nvSpPr>
        <p:spPr>
          <a:xfrm>
            <a:off x="8311" y="4973"/>
            <a:ext cx="12183786" cy="6863104"/>
          </a:xfrm>
          <a:prstGeom prst="rect">
            <a:avLst/>
          </a:prstGeom>
          <a:solidFill>
            <a:srgbClr val="0000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2" name="TextBox 11">
            <a:extLst>
              <a:ext uri="{FF2B5EF4-FFF2-40B4-BE49-F238E27FC236}">
                <a16:creationId xmlns:a16="http://schemas.microsoft.com/office/drawing/2014/main" id="{A527A344-E0BE-5975-384A-2F92323905DA}"/>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897271F0-7071-90B0-DE35-49555DDAC490}"/>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F485E1A2-246B-45ED-1F61-90E82DE69832}"/>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376E8DBF-1A1D-139A-69FE-6D5C1EAD6A0D}"/>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1F88E385-BAEA-852E-F5CA-0E41209AE9D3}"/>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6C35D4B9-CBDB-0223-A5CA-71EAF422FBD3}"/>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05EB55EB-1B10-57CB-D2D6-5D8F433DAEA0}"/>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RL</a:t>
            </a:r>
          </a:p>
        </p:txBody>
      </p:sp>
      <p:sp>
        <p:nvSpPr>
          <p:cNvPr id="26" name="TextBox 25">
            <a:extLst>
              <a:ext uri="{FF2B5EF4-FFF2-40B4-BE49-F238E27FC236}">
                <a16:creationId xmlns:a16="http://schemas.microsoft.com/office/drawing/2014/main" id="{8E92C61C-BC86-4D30-619F-4C8759DD783F}"/>
              </a:ext>
            </a:extLst>
          </p:cNvPr>
          <p:cNvSpPr txBox="1"/>
          <p:nvPr/>
        </p:nvSpPr>
        <p:spPr>
          <a:xfrm>
            <a:off x="3726293" y="321387"/>
            <a:ext cx="58450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 </a:t>
            </a:r>
          </a:p>
        </p:txBody>
      </p:sp>
      <p:sp>
        <p:nvSpPr>
          <p:cNvPr id="29" name="TextBox 28">
            <a:extLst>
              <a:ext uri="{FF2B5EF4-FFF2-40B4-BE49-F238E27FC236}">
                <a16:creationId xmlns:a16="http://schemas.microsoft.com/office/drawing/2014/main" id="{798D94C8-5683-945C-F8B5-EBB97E35EBE1}"/>
              </a:ext>
            </a:extLst>
          </p:cNvPr>
          <p:cNvSpPr txBox="1"/>
          <p:nvPr/>
        </p:nvSpPr>
        <p:spPr>
          <a:xfrm>
            <a:off x="2063734" y="1388021"/>
            <a:ext cx="19656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rPr>
              <a:t> </a:t>
            </a:r>
          </a:p>
        </p:txBody>
      </p:sp>
      <p:sp>
        <p:nvSpPr>
          <p:cNvPr id="35" name="TextBox 34">
            <a:extLst>
              <a:ext uri="{FF2B5EF4-FFF2-40B4-BE49-F238E27FC236}">
                <a16:creationId xmlns:a16="http://schemas.microsoft.com/office/drawing/2014/main" id="{901AB75B-966F-CB74-8DA2-2DB19FDC15DF}"/>
              </a:ext>
            </a:extLst>
          </p:cNvPr>
          <p:cNvSpPr txBox="1"/>
          <p:nvPr/>
        </p:nvSpPr>
        <p:spPr>
          <a:xfrm>
            <a:off x="928824" y="3785664"/>
            <a:ext cx="2490939" cy="10836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6" name="TextBox 35">
            <a:extLst>
              <a:ext uri="{FF2B5EF4-FFF2-40B4-BE49-F238E27FC236}">
                <a16:creationId xmlns:a16="http://schemas.microsoft.com/office/drawing/2014/main" id="{CD85D269-22A7-D86F-2C3A-E276AF76F65B}"/>
              </a:ext>
            </a:extLst>
          </p:cNvPr>
          <p:cNvSpPr txBox="1"/>
          <p:nvPr/>
        </p:nvSpPr>
        <p:spPr>
          <a:xfrm>
            <a:off x="788093" y="4264150"/>
            <a:ext cx="2040600"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7" name="TextBox 36">
            <a:extLst>
              <a:ext uri="{FF2B5EF4-FFF2-40B4-BE49-F238E27FC236}">
                <a16:creationId xmlns:a16="http://schemas.microsoft.com/office/drawing/2014/main" id="{4643C96E-8560-F99B-678E-2BE71F1833C2}"/>
              </a:ext>
            </a:extLst>
          </p:cNvPr>
          <p:cNvSpPr txBox="1"/>
          <p:nvPr/>
        </p:nvSpPr>
        <p:spPr>
          <a:xfrm>
            <a:off x="872532" y="3940469"/>
            <a:ext cx="3588641" cy="16043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8" name="TextBox 37">
            <a:extLst>
              <a:ext uri="{FF2B5EF4-FFF2-40B4-BE49-F238E27FC236}">
                <a16:creationId xmlns:a16="http://schemas.microsoft.com/office/drawing/2014/main" id="{D64D30EC-2003-D313-EF2A-807C34E8A3B4}"/>
              </a:ext>
            </a:extLst>
          </p:cNvPr>
          <p:cNvSpPr txBox="1"/>
          <p:nvPr/>
        </p:nvSpPr>
        <p:spPr>
          <a:xfrm>
            <a:off x="-2448719" y="1618406"/>
            <a:ext cx="2519085" cy="2012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9" name="TextBox 38">
            <a:extLst>
              <a:ext uri="{FF2B5EF4-FFF2-40B4-BE49-F238E27FC236}">
                <a16:creationId xmlns:a16="http://schemas.microsoft.com/office/drawing/2014/main" id="{20802925-867A-DEA7-D9C1-A8C8C63BFDC3}"/>
              </a:ext>
            </a:extLst>
          </p:cNvPr>
          <p:cNvSpPr txBox="1"/>
          <p:nvPr/>
        </p:nvSpPr>
        <p:spPr>
          <a:xfrm>
            <a:off x="-3124228" y="1153994"/>
            <a:ext cx="2279842" cy="16606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0" name="TextBox 39">
            <a:extLst>
              <a:ext uri="{FF2B5EF4-FFF2-40B4-BE49-F238E27FC236}">
                <a16:creationId xmlns:a16="http://schemas.microsoft.com/office/drawing/2014/main" id="{2920A887-9405-599B-18C8-D40B4DDCD93C}"/>
              </a:ext>
            </a:extLst>
          </p:cNvPr>
          <p:cNvSpPr txBox="1"/>
          <p:nvPr/>
        </p:nvSpPr>
        <p:spPr>
          <a:xfrm>
            <a:off x="-2997571" y="1111775"/>
            <a:ext cx="1913942" cy="1533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1" name="TextBox 40">
            <a:extLst>
              <a:ext uri="{FF2B5EF4-FFF2-40B4-BE49-F238E27FC236}">
                <a16:creationId xmlns:a16="http://schemas.microsoft.com/office/drawing/2014/main" id="{86AF5AC5-5B9E-BB69-D162-091221DC1594}"/>
              </a:ext>
            </a:extLst>
          </p:cNvPr>
          <p:cNvSpPr txBox="1"/>
          <p:nvPr/>
        </p:nvSpPr>
        <p:spPr>
          <a:xfrm>
            <a:off x="-3011643" y="928825"/>
            <a:ext cx="2392427" cy="1745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2" name="TextBox 41">
            <a:extLst>
              <a:ext uri="{FF2B5EF4-FFF2-40B4-BE49-F238E27FC236}">
                <a16:creationId xmlns:a16="http://schemas.microsoft.com/office/drawing/2014/main" id="{1CDF0F98-8900-1395-ED53-C3A4ECE135AF}"/>
              </a:ext>
            </a:extLst>
          </p:cNvPr>
          <p:cNvSpPr txBox="1"/>
          <p:nvPr/>
        </p:nvSpPr>
        <p:spPr>
          <a:xfrm>
            <a:off x="-2673889" y="914751"/>
            <a:ext cx="1533968" cy="1168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3" name="TextBox 42">
            <a:extLst>
              <a:ext uri="{FF2B5EF4-FFF2-40B4-BE49-F238E27FC236}">
                <a16:creationId xmlns:a16="http://schemas.microsoft.com/office/drawing/2014/main" id="{FE93F4CC-8840-E4E6-6539-8D57E4314FEB}"/>
              </a:ext>
            </a:extLst>
          </p:cNvPr>
          <p:cNvSpPr txBox="1"/>
          <p:nvPr/>
        </p:nvSpPr>
        <p:spPr>
          <a:xfrm>
            <a:off x="-2645743" y="1168067"/>
            <a:ext cx="1843576"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4" name="TextBox 43">
            <a:extLst>
              <a:ext uri="{FF2B5EF4-FFF2-40B4-BE49-F238E27FC236}">
                <a16:creationId xmlns:a16="http://schemas.microsoft.com/office/drawing/2014/main" id="{C552F331-E55F-D5B9-6776-3ACFA7029A3D}"/>
              </a:ext>
            </a:extLst>
          </p:cNvPr>
          <p:cNvSpPr txBox="1"/>
          <p:nvPr/>
        </p:nvSpPr>
        <p:spPr>
          <a:xfrm>
            <a:off x="-2561304" y="844386"/>
            <a:ext cx="1632480" cy="23642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759996AE-9B9D-7530-B5E5-BF277FA2DDE6}"/>
              </a:ext>
            </a:extLst>
          </p:cNvPr>
          <p:cNvSpPr txBox="1"/>
          <p:nvPr/>
        </p:nvSpPr>
        <p:spPr>
          <a:xfrm>
            <a:off x="1242785" y="2068285"/>
            <a:ext cx="1251857" cy="1578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7" name="TextBox 6">
            <a:extLst>
              <a:ext uri="{FF2B5EF4-FFF2-40B4-BE49-F238E27FC236}">
                <a16:creationId xmlns:a16="http://schemas.microsoft.com/office/drawing/2014/main" id="{7008AF29-E615-37D4-A517-6FC0667FA1C5}"/>
              </a:ext>
            </a:extLst>
          </p:cNvPr>
          <p:cNvSpPr txBox="1"/>
          <p:nvPr/>
        </p:nvSpPr>
        <p:spPr>
          <a:xfrm>
            <a:off x="2603500" y="2267857"/>
            <a:ext cx="2875642" cy="13334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9" name="TextBox 48">
            <a:extLst>
              <a:ext uri="{FF2B5EF4-FFF2-40B4-BE49-F238E27FC236}">
                <a16:creationId xmlns:a16="http://schemas.microsoft.com/office/drawing/2014/main" id="{49731D05-BD42-97A0-4C35-7F8A57BA1451}"/>
              </a:ext>
            </a:extLst>
          </p:cNvPr>
          <p:cNvSpPr txBox="1"/>
          <p:nvPr/>
        </p:nvSpPr>
        <p:spPr>
          <a:xfrm>
            <a:off x="553727" y="334448"/>
            <a:ext cx="470978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b="1">
                <a:solidFill>
                  <a:schemeClr val="bg1"/>
                </a:solidFill>
              </a:rPr>
              <a:t>SOURCES</a:t>
            </a:r>
          </a:p>
        </p:txBody>
      </p:sp>
      <p:sp>
        <p:nvSpPr>
          <p:cNvPr id="15" name="TextBox 14">
            <a:extLst>
              <a:ext uri="{FF2B5EF4-FFF2-40B4-BE49-F238E27FC236}">
                <a16:creationId xmlns:a16="http://schemas.microsoft.com/office/drawing/2014/main" id="{129F9B73-430E-7BE1-752E-8C683BB1D79D}"/>
              </a:ext>
            </a:extLst>
          </p:cNvPr>
          <p:cNvSpPr txBox="1"/>
          <p:nvPr/>
        </p:nvSpPr>
        <p:spPr>
          <a:xfrm>
            <a:off x="556260" y="1117600"/>
            <a:ext cx="819912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u="sng">
                <a:solidFill>
                  <a:schemeClr val="bg2"/>
                </a:solidFill>
                <a:ea typeface="+mn-lt"/>
                <a:cs typeface="+mn-lt"/>
                <a:hlinkClick r:id="rId3">
                  <a:extLst>
                    <a:ext uri="{A12FA001-AC4F-418D-AE19-62706E023703}">
                      <ahyp:hlinkClr xmlns:ahyp="http://schemas.microsoft.com/office/drawing/2018/hyperlinkcolor" val="tx"/>
                    </a:ext>
                  </a:extLst>
                </a:hlinkClick>
              </a:rPr>
              <a:t>https://www.mixanitouxronou.gr/tag/prika/</a:t>
            </a:r>
            <a:endParaRPr lang="en-US" u="sng">
              <a:solidFill>
                <a:schemeClr val="bg2"/>
              </a:solidFill>
              <a:ea typeface="+mn-lt"/>
              <a:cs typeface="+mn-lt"/>
            </a:endParaRPr>
          </a:p>
          <a:p>
            <a:endParaRPr lang="en-US" u="sng">
              <a:solidFill>
                <a:schemeClr val="bg2"/>
              </a:solidFill>
              <a:ea typeface="+mn-lt"/>
              <a:cs typeface="+mn-lt"/>
            </a:endParaRPr>
          </a:p>
          <a:p>
            <a:r>
              <a:rPr lang="en-US" u="sng">
                <a:solidFill>
                  <a:schemeClr val="bg2"/>
                </a:solidFill>
                <a:ea typeface="+mn-lt"/>
                <a:cs typeface="+mn-lt"/>
                <a:hlinkClick r:id="rId4">
                  <a:extLst>
                    <a:ext uri="{A12FA001-AC4F-418D-AE19-62706E023703}">
                      <ahyp:hlinkClr xmlns:ahyp="http://schemas.microsoft.com/office/drawing/2018/hyperlinkcolor" val="tx"/>
                    </a:ext>
                  </a:extLst>
                </a:hlinkClick>
              </a:rPr>
              <a:t>https://hellasjournal.com/2022/01/i-diadromi-tis-prikas-stous-eones-i-epivravefsi-tis-parthenias-ke-i-apozimiosi-tou-gamprou/</a:t>
            </a:r>
            <a:endParaRPr lang="en-US" u="sng">
              <a:solidFill>
                <a:schemeClr val="bg2"/>
              </a:solidFill>
              <a:ea typeface="+mn-lt"/>
              <a:cs typeface="+mn-lt"/>
            </a:endParaRPr>
          </a:p>
          <a:p>
            <a:endParaRPr lang="en-US" u="sng">
              <a:solidFill>
                <a:schemeClr val="bg2"/>
              </a:solidFill>
              <a:ea typeface="+mn-lt"/>
              <a:cs typeface="+mn-lt"/>
            </a:endParaRPr>
          </a:p>
          <a:p>
            <a:r>
              <a:rPr lang="en-US" u="sng">
                <a:solidFill>
                  <a:schemeClr val="bg2"/>
                </a:solidFill>
                <a:ea typeface="+mn-lt"/>
                <a:cs typeface="+mn-lt"/>
                <a:hlinkClick r:id="rId5">
                  <a:extLst>
                    <a:ext uri="{A12FA001-AC4F-418D-AE19-62706E023703}">
                      <ahyp:hlinkClr xmlns:ahyp="http://schemas.microsoft.com/office/drawing/2018/hyperlinkcolor" val="tx"/>
                    </a:ext>
                  </a:extLst>
                </a:hlinkClick>
              </a:rPr>
              <a:t>https://argolikivivliothiki.gr/2019/02/13/dowry/</a:t>
            </a:r>
            <a:endParaRPr lang="en-US" u="sng">
              <a:solidFill>
                <a:schemeClr val="bg2"/>
              </a:solidFill>
              <a:ea typeface="+mn-lt"/>
              <a:cs typeface="+mn-lt"/>
            </a:endParaRPr>
          </a:p>
          <a:p>
            <a:endParaRPr lang="en-US" u="sng">
              <a:solidFill>
                <a:schemeClr val="bg2"/>
              </a:solidFill>
              <a:ea typeface="+mn-lt"/>
              <a:cs typeface="+mn-lt"/>
            </a:endParaRPr>
          </a:p>
          <a:p>
            <a:r>
              <a:rPr lang="en-US" u="sng">
                <a:solidFill>
                  <a:schemeClr val="bg2"/>
                </a:solidFill>
                <a:ea typeface="+mn-lt"/>
                <a:cs typeface="+mn-lt"/>
                <a:hlinkClick r:id="rId6">
                  <a:extLst>
                    <a:ext uri="{A12FA001-AC4F-418D-AE19-62706E023703}">
                      <ahyp:hlinkClr xmlns:ahyp="http://schemas.microsoft.com/office/drawing/2018/hyperlinkcolor" val="tx"/>
                    </a:ext>
                  </a:extLst>
                </a:hlinkClick>
              </a:rPr>
              <a:t>https://www.lavyrinthos.gr/?q=node%2F38</a:t>
            </a:r>
            <a:endParaRPr lang="en-US" u="sng">
              <a:solidFill>
                <a:schemeClr val="bg2"/>
              </a:solidFill>
              <a:ea typeface="+mn-lt"/>
              <a:cs typeface="+mn-lt"/>
            </a:endParaRPr>
          </a:p>
          <a:p>
            <a:endParaRPr lang="en-US" u="sng">
              <a:solidFill>
                <a:schemeClr val="bg2"/>
              </a:solidFill>
              <a:ea typeface="+mn-lt"/>
              <a:cs typeface="+mn-lt"/>
            </a:endParaRPr>
          </a:p>
          <a:p>
            <a:r>
              <a:rPr lang="en-US" u="sng">
                <a:solidFill>
                  <a:schemeClr val="bg2"/>
                </a:solidFill>
                <a:ea typeface="+mn-lt"/>
                <a:cs typeface="+mn-lt"/>
                <a:hlinkClick r:id="rId7">
                  <a:extLst>
                    <a:ext uri="{A12FA001-AC4F-418D-AE19-62706E023703}">
                      <ahyp:hlinkClr xmlns:ahyp="http://schemas.microsoft.com/office/drawing/2018/hyperlinkcolor" val="tx"/>
                    </a:ext>
                  </a:extLst>
                </a:hlinkClick>
              </a:rPr>
              <a:t>https://www.iefimerida.gr/author/newsroom-iefimeridagr</a:t>
            </a:r>
            <a:endParaRPr lang="en-US" u="sng">
              <a:solidFill>
                <a:schemeClr val="bg2"/>
              </a:solidFill>
              <a:ea typeface="+mn-lt"/>
              <a:cs typeface="+mn-lt"/>
            </a:endParaRPr>
          </a:p>
          <a:p>
            <a:endParaRPr lang="en-US" u="sng">
              <a:solidFill>
                <a:schemeClr val="bg2"/>
              </a:solidFill>
              <a:ea typeface="+mn-lt"/>
              <a:cs typeface="+mn-lt"/>
            </a:endParaRPr>
          </a:p>
          <a:p>
            <a:r>
              <a:rPr lang="en-US" u="sng">
                <a:solidFill>
                  <a:schemeClr val="bg2"/>
                </a:solidFill>
                <a:ea typeface="+mn-lt"/>
                <a:cs typeface="+mn-lt"/>
              </a:rPr>
              <a:t>https://www.athensvoice.gr/life/life-in-athens/794277/oi-psuhokores-kai-oi-upiretries-ton-athinon/</a:t>
            </a:r>
          </a:p>
        </p:txBody>
      </p:sp>
    </p:spTree>
    <p:extLst>
      <p:ext uri="{BB962C8B-B14F-4D97-AF65-F5344CB8AC3E}">
        <p14:creationId xmlns:p14="http://schemas.microsoft.com/office/powerpoint/2010/main" val="3339238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A7381684-13BE-FAC5-6B36-E17F2A955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49D92-E030-DA91-7E7C-396F8DA74986}"/>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CDCF62F3-82D3-CFBE-5BDA-54C09B99779C}"/>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9A56DEB4-7348-2CC2-E17C-E6BFF39C6DCD}"/>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8EAA9996-5BB7-908A-2D0D-F86DADB0F01A}"/>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B1A326BE-DE49-13E8-7C44-04F7B2228D16}"/>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32235648-D66A-EB96-A670-EE0E0358F451}"/>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6463CA5C-0950-95A1-4AED-18355CB9C206}"/>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1EBC6402-8572-0506-D71E-83F8E4BCE105}"/>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7D09D480-14EF-5532-88F6-A415440C15AA}"/>
              </a:ext>
            </a:extLst>
          </p:cNvPr>
          <p:cNvSpPr/>
          <p:nvPr/>
        </p:nvSpPr>
        <p:spPr>
          <a:xfrm>
            <a:off x="8311" y="4973"/>
            <a:ext cx="12183786" cy="6863104"/>
          </a:xfrm>
          <a:prstGeom prst="rect">
            <a:avLst/>
          </a:prstGeom>
          <a:solidFill>
            <a:srgbClr val="0000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2" name="TextBox 11">
            <a:extLst>
              <a:ext uri="{FF2B5EF4-FFF2-40B4-BE49-F238E27FC236}">
                <a16:creationId xmlns:a16="http://schemas.microsoft.com/office/drawing/2014/main" id="{913A7CB8-78B6-B49C-46AF-EA0EFCB90A27}"/>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51205D9B-4491-DE60-C397-F0162AE5A9BD}"/>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32DA4816-90A5-AE61-198B-F31CD527AC53}"/>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78B8299F-D222-708A-1B8E-E0FF96AA82BC}"/>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4F0A8AC2-A7D4-16FC-6D5F-1DC2A60E57C0}"/>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49810F98-ABE8-F40F-C3A0-134368F1C93D}"/>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11520564-F169-442E-1845-90FD23F7F952}"/>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RL</a:t>
            </a:r>
          </a:p>
        </p:txBody>
      </p:sp>
      <p:sp>
        <p:nvSpPr>
          <p:cNvPr id="26" name="TextBox 25">
            <a:extLst>
              <a:ext uri="{FF2B5EF4-FFF2-40B4-BE49-F238E27FC236}">
                <a16:creationId xmlns:a16="http://schemas.microsoft.com/office/drawing/2014/main" id="{BFC677D4-B7F3-BBB6-AB1A-74EAFC5C63CE}"/>
              </a:ext>
            </a:extLst>
          </p:cNvPr>
          <p:cNvSpPr txBox="1"/>
          <p:nvPr/>
        </p:nvSpPr>
        <p:spPr>
          <a:xfrm>
            <a:off x="3726293" y="321387"/>
            <a:ext cx="58450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 </a:t>
            </a:r>
          </a:p>
        </p:txBody>
      </p:sp>
      <p:sp>
        <p:nvSpPr>
          <p:cNvPr id="29" name="TextBox 28">
            <a:extLst>
              <a:ext uri="{FF2B5EF4-FFF2-40B4-BE49-F238E27FC236}">
                <a16:creationId xmlns:a16="http://schemas.microsoft.com/office/drawing/2014/main" id="{682961C4-5691-6256-F64F-DE42B2B60E0F}"/>
              </a:ext>
            </a:extLst>
          </p:cNvPr>
          <p:cNvSpPr txBox="1"/>
          <p:nvPr/>
        </p:nvSpPr>
        <p:spPr>
          <a:xfrm>
            <a:off x="2063734" y="1388021"/>
            <a:ext cx="19656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rPr>
              <a:t> </a:t>
            </a:r>
          </a:p>
        </p:txBody>
      </p:sp>
      <p:sp>
        <p:nvSpPr>
          <p:cNvPr id="35" name="TextBox 34">
            <a:extLst>
              <a:ext uri="{FF2B5EF4-FFF2-40B4-BE49-F238E27FC236}">
                <a16:creationId xmlns:a16="http://schemas.microsoft.com/office/drawing/2014/main" id="{407E29C4-8203-156A-C59E-8F8466ECE2EF}"/>
              </a:ext>
            </a:extLst>
          </p:cNvPr>
          <p:cNvSpPr txBox="1"/>
          <p:nvPr/>
        </p:nvSpPr>
        <p:spPr>
          <a:xfrm>
            <a:off x="928824" y="3785664"/>
            <a:ext cx="2490939" cy="10836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6" name="TextBox 35">
            <a:extLst>
              <a:ext uri="{FF2B5EF4-FFF2-40B4-BE49-F238E27FC236}">
                <a16:creationId xmlns:a16="http://schemas.microsoft.com/office/drawing/2014/main" id="{A1A0A2C1-BAD9-6301-4B89-A6A036C6DA9A}"/>
              </a:ext>
            </a:extLst>
          </p:cNvPr>
          <p:cNvSpPr txBox="1"/>
          <p:nvPr/>
        </p:nvSpPr>
        <p:spPr>
          <a:xfrm>
            <a:off x="788093" y="4264150"/>
            <a:ext cx="2040600"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7" name="TextBox 36">
            <a:extLst>
              <a:ext uri="{FF2B5EF4-FFF2-40B4-BE49-F238E27FC236}">
                <a16:creationId xmlns:a16="http://schemas.microsoft.com/office/drawing/2014/main" id="{338BE0B4-BEC1-B8E1-4B97-77F885C2CA72}"/>
              </a:ext>
            </a:extLst>
          </p:cNvPr>
          <p:cNvSpPr txBox="1"/>
          <p:nvPr/>
        </p:nvSpPr>
        <p:spPr>
          <a:xfrm>
            <a:off x="872532" y="3940469"/>
            <a:ext cx="3588641" cy="16043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8" name="TextBox 37">
            <a:extLst>
              <a:ext uri="{FF2B5EF4-FFF2-40B4-BE49-F238E27FC236}">
                <a16:creationId xmlns:a16="http://schemas.microsoft.com/office/drawing/2014/main" id="{ECB9D971-C4AE-EB75-1AB0-4D022D79A433}"/>
              </a:ext>
            </a:extLst>
          </p:cNvPr>
          <p:cNvSpPr txBox="1"/>
          <p:nvPr/>
        </p:nvSpPr>
        <p:spPr>
          <a:xfrm>
            <a:off x="-2448719" y="1618406"/>
            <a:ext cx="2519085" cy="2012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9" name="TextBox 38">
            <a:extLst>
              <a:ext uri="{FF2B5EF4-FFF2-40B4-BE49-F238E27FC236}">
                <a16:creationId xmlns:a16="http://schemas.microsoft.com/office/drawing/2014/main" id="{79521872-625C-C0E6-6950-B7BE02BD3686}"/>
              </a:ext>
            </a:extLst>
          </p:cNvPr>
          <p:cNvSpPr txBox="1"/>
          <p:nvPr/>
        </p:nvSpPr>
        <p:spPr>
          <a:xfrm>
            <a:off x="-3124228" y="1153994"/>
            <a:ext cx="2279842" cy="16606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0" name="TextBox 39">
            <a:extLst>
              <a:ext uri="{FF2B5EF4-FFF2-40B4-BE49-F238E27FC236}">
                <a16:creationId xmlns:a16="http://schemas.microsoft.com/office/drawing/2014/main" id="{B5FED1BE-F4EB-AE46-9695-11DDFCCD9D41}"/>
              </a:ext>
            </a:extLst>
          </p:cNvPr>
          <p:cNvSpPr txBox="1"/>
          <p:nvPr/>
        </p:nvSpPr>
        <p:spPr>
          <a:xfrm>
            <a:off x="-2997571" y="1111775"/>
            <a:ext cx="1913942" cy="1533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1" name="TextBox 40">
            <a:extLst>
              <a:ext uri="{FF2B5EF4-FFF2-40B4-BE49-F238E27FC236}">
                <a16:creationId xmlns:a16="http://schemas.microsoft.com/office/drawing/2014/main" id="{19442894-A77C-9137-7C22-EC8C674DC3B2}"/>
              </a:ext>
            </a:extLst>
          </p:cNvPr>
          <p:cNvSpPr txBox="1"/>
          <p:nvPr/>
        </p:nvSpPr>
        <p:spPr>
          <a:xfrm>
            <a:off x="-3011643" y="928825"/>
            <a:ext cx="2392427" cy="1745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2" name="TextBox 41">
            <a:extLst>
              <a:ext uri="{FF2B5EF4-FFF2-40B4-BE49-F238E27FC236}">
                <a16:creationId xmlns:a16="http://schemas.microsoft.com/office/drawing/2014/main" id="{EC0C02BD-434A-B2AE-BC9E-EEAA7B0E6512}"/>
              </a:ext>
            </a:extLst>
          </p:cNvPr>
          <p:cNvSpPr txBox="1"/>
          <p:nvPr/>
        </p:nvSpPr>
        <p:spPr>
          <a:xfrm>
            <a:off x="-2673889" y="914751"/>
            <a:ext cx="1533968" cy="1168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3" name="TextBox 42">
            <a:extLst>
              <a:ext uri="{FF2B5EF4-FFF2-40B4-BE49-F238E27FC236}">
                <a16:creationId xmlns:a16="http://schemas.microsoft.com/office/drawing/2014/main" id="{CECBBE2A-7307-E2F7-A144-5714C965DB4F}"/>
              </a:ext>
            </a:extLst>
          </p:cNvPr>
          <p:cNvSpPr txBox="1"/>
          <p:nvPr/>
        </p:nvSpPr>
        <p:spPr>
          <a:xfrm>
            <a:off x="-2645743" y="1168067"/>
            <a:ext cx="1843576"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4" name="TextBox 43">
            <a:extLst>
              <a:ext uri="{FF2B5EF4-FFF2-40B4-BE49-F238E27FC236}">
                <a16:creationId xmlns:a16="http://schemas.microsoft.com/office/drawing/2014/main" id="{46243F99-C306-180E-A2E2-CBE8FE23607C}"/>
              </a:ext>
            </a:extLst>
          </p:cNvPr>
          <p:cNvSpPr txBox="1"/>
          <p:nvPr/>
        </p:nvSpPr>
        <p:spPr>
          <a:xfrm>
            <a:off x="-2561304" y="844386"/>
            <a:ext cx="1632480" cy="23642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A11DC98A-902B-A01A-2FE7-EF0EA9F1ECB0}"/>
              </a:ext>
            </a:extLst>
          </p:cNvPr>
          <p:cNvSpPr txBox="1"/>
          <p:nvPr/>
        </p:nvSpPr>
        <p:spPr>
          <a:xfrm>
            <a:off x="1242785" y="2068285"/>
            <a:ext cx="1251857" cy="1578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7" name="TextBox 6">
            <a:extLst>
              <a:ext uri="{FF2B5EF4-FFF2-40B4-BE49-F238E27FC236}">
                <a16:creationId xmlns:a16="http://schemas.microsoft.com/office/drawing/2014/main" id="{34B29C15-0089-B5B2-9837-3E6E2E689DB5}"/>
              </a:ext>
            </a:extLst>
          </p:cNvPr>
          <p:cNvSpPr txBox="1"/>
          <p:nvPr/>
        </p:nvSpPr>
        <p:spPr>
          <a:xfrm>
            <a:off x="2603500" y="2267857"/>
            <a:ext cx="2875642" cy="13334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0" name="TextBox 9">
            <a:extLst>
              <a:ext uri="{FF2B5EF4-FFF2-40B4-BE49-F238E27FC236}">
                <a16:creationId xmlns:a16="http://schemas.microsoft.com/office/drawing/2014/main" id="{1B20E212-5112-AB30-BF45-36FAA1D30513}"/>
              </a:ext>
            </a:extLst>
          </p:cNvPr>
          <p:cNvSpPr txBox="1"/>
          <p:nvPr/>
        </p:nvSpPr>
        <p:spPr>
          <a:xfrm>
            <a:off x="789743" y="586444"/>
            <a:ext cx="336664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i="1">
                <a:solidFill>
                  <a:schemeClr val="bg2"/>
                </a:solidFill>
                <a:latin typeface="Century"/>
              </a:rPr>
              <a:t>Project Team</a:t>
            </a:r>
          </a:p>
        </p:txBody>
      </p:sp>
      <p:sp>
        <p:nvSpPr>
          <p:cNvPr id="21" name="TextBox 20">
            <a:extLst>
              <a:ext uri="{FF2B5EF4-FFF2-40B4-BE49-F238E27FC236}">
                <a16:creationId xmlns:a16="http://schemas.microsoft.com/office/drawing/2014/main" id="{173EE455-6B8A-B9A5-673D-43A49CBC35C7}"/>
              </a:ext>
            </a:extLst>
          </p:cNvPr>
          <p:cNvSpPr txBox="1"/>
          <p:nvPr/>
        </p:nvSpPr>
        <p:spPr>
          <a:xfrm>
            <a:off x="966085" y="1462929"/>
            <a:ext cx="4609608"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Ms. Despoina </a:t>
            </a:r>
            <a:r>
              <a:rPr lang="en-US" b="1" err="1">
                <a:solidFill>
                  <a:schemeClr val="bg2"/>
                </a:solidFill>
              </a:rPr>
              <a:t>Tripolitaki</a:t>
            </a:r>
            <a:r>
              <a:rPr lang="en-US">
                <a:solidFill>
                  <a:schemeClr val="bg2"/>
                </a:solidFill>
              </a:rPr>
              <a:t> - </a:t>
            </a:r>
            <a:r>
              <a:rPr lang="en-US" u="sng">
                <a:solidFill>
                  <a:schemeClr val="bg2"/>
                </a:solidFill>
              </a:rPr>
              <a:t>Our Team Leader</a:t>
            </a:r>
          </a:p>
          <a:p>
            <a:endParaRPr lang="en-US" sz="2000">
              <a:solidFill>
                <a:schemeClr val="bg2"/>
              </a:solidFill>
            </a:endParaRPr>
          </a:p>
          <a:p>
            <a:r>
              <a:rPr lang="en-US" sz="2000" i="1">
                <a:solidFill>
                  <a:schemeClr val="bg2"/>
                </a:solidFill>
              </a:rPr>
              <a:t>Contributors, Designers &amp; Info gatherers</a:t>
            </a:r>
          </a:p>
          <a:p>
            <a:endParaRPr lang="en-US">
              <a:solidFill>
                <a:schemeClr val="bg2"/>
              </a:solidFill>
            </a:endParaRPr>
          </a:p>
          <a:p>
            <a:r>
              <a:rPr lang="en-US" b="1">
                <a:solidFill>
                  <a:schemeClr val="bg2"/>
                </a:solidFill>
              </a:rPr>
              <a:t>Elpida </a:t>
            </a:r>
            <a:r>
              <a:rPr lang="en-US" b="1" err="1">
                <a:solidFill>
                  <a:schemeClr val="bg2"/>
                </a:solidFill>
              </a:rPr>
              <a:t>Nikaki</a:t>
            </a:r>
            <a:r>
              <a:rPr lang="en-US" b="1">
                <a:solidFill>
                  <a:schemeClr val="bg2"/>
                </a:solidFill>
              </a:rPr>
              <a:t> </a:t>
            </a:r>
          </a:p>
          <a:p>
            <a:r>
              <a:rPr lang="en-US" b="1">
                <a:solidFill>
                  <a:schemeClr val="bg2"/>
                </a:solidFill>
              </a:rPr>
              <a:t>Maria </a:t>
            </a:r>
            <a:r>
              <a:rPr lang="en-US" b="1" err="1">
                <a:solidFill>
                  <a:schemeClr val="bg2"/>
                </a:solidFill>
              </a:rPr>
              <a:t>Nikiforou</a:t>
            </a:r>
            <a:r>
              <a:rPr lang="en-US" b="1">
                <a:solidFill>
                  <a:schemeClr val="bg2"/>
                </a:solidFill>
              </a:rPr>
              <a:t> </a:t>
            </a:r>
          </a:p>
          <a:p>
            <a:r>
              <a:rPr lang="en-US" b="1">
                <a:solidFill>
                  <a:schemeClr val="bg2"/>
                </a:solidFill>
              </a:rPr>
              <a:t>Justinian </a:t>
            </a:r>
            <a:r>
              <a:rPr lang="en-US" b="1" err="1">
                <a:solidFill>
                  <a:schemeClr val="bg2"/>
                </a:solidFill>
              </a:rPr>
              <a:t>Lekgegaj</a:t>
            </a:r>
            <a:endParaRPr lang="en-US" b="1">
              <a:solidFill>
                <a:schemeClr val="bg2"/>
              </a:solidFill>
            </a:endParaRPr>
          </a:p>
          <a:p>
            <a:r>
              <a:rPr lang="en-US" b="1">
                <a:solidFill>
                  <a:schemeClr val="bg2"/>
                </a:solidFill>
              </a:rPr>
              <a:t>Thomas </a:t>
            </a:r>
            <a:r>
              <a:rPr lang="en-US" b="1" err="1">
                <a:solidFill>
                  <a:schemeClr val="bg2"/>
                </a:solidFill>
              </a:rPr>
              <a:t>Rentinopoulos</a:t>
            </a:r>
            <a:endParaRPr lang="en-US" b="1">
              <a:solidFill>
                <a:schemeClr val="bg2"/>
              </a:solidFill>
            </a:endParaRPr>
          </a:p>
          <a:p>
            <a:r>
              <a:rPr lang="en-US" b="1">
                <a:solidFill>
                  <a:schemeClr val="bg2"/>
                </a:solidFill>
              </a:rPr>
              <a:t>Stefanos Papadakis</a:t>
            </a:r>
          </a:p>
          <a:p>
            <a:r>
              <a:rPr lang="en-US" b="1">
                <a:solidFill>
                  <a:schemeClr val="bg2"/>
                </a:solidFill>
              </a:rPr>
              <a:t>Vasilia Dimitropoulou</a:t>
            </a:r>
          </a:p>
          <a:p>
            <a:r>
              <a:rPr lang="en-US" b="1">
                <a:solidFill>
                  <a:schemeClr val="bg2"/>
                </a:solidFill>
              </a:rPr>
              <a:t>Konstantina </a:t>
            </a:r>
            <a:r>
              <a:rPr lang="en-US" b="1" err="1">
                <a:solidFill>
                  <a:srgbClr val="F5F5F5"/>
                </a:solidFill>
                <a:latin typeface="Aptos"/>
                <a:ea typeface="Segoe UI Historic"/>
                <a:cs typeface="Segoe UI Historic"/>
              </a:rPr>
              <a:t>Andronikidou</a:t>
            </a:r>
            <a:endParaRPr lang="en-US" b="1">
              <a:solidFill>
                <a:srgbClr val="F5F5F5"/>
              </a:solidFill>
              <a:latin typeface="Aptos"/>
              <a:ea typeface="Segoe UI Historic"/>
              <a:cs typeface="Segoe UI Historic"/>
            </a:endParaRPr>
          </a:p>
          <a:p>
            <a:br>
              <a:rPr lang="en-US"/>
            </a:br>
            <a:endParaRPr lang="en-US"/>
          </a:p>
          <a:p>
            <a:endParaRPr lang="en-US">
              <a:solidFill>
                <a:schemeClr val="bg2"/>
              </a:solidFill>
            </a:endParaRPr>
          </a:p>
        </p:txBody>
      </p:sp>
    </p:spTree>
    <p:extLst>
      <p:ext uri="{BB962C8B-B14F-4D97-AF65-F5344CB8AC3E}">
        <p14:creationId xmlns:p14="http://schemas.microsoft.com/office/powerpoint/2010/main" val="2318298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69954695-7B9D-C1D9-D88C-E1CB4EA38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4F52D-DFFC-E4B1-C203-E42FE3263480}"/>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C2AD50AB-1CDC-2562-4372-27F69602984A}"/>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F0D01253-A93B-090E-3A45-2D1E79A6EC5B}"/>
              </a:ext>
            </a:extLst>
          </p:cNvPr>
          <p:cNvSpPr/>
          <p:nvPr/>
        </p:nvSpPr>
        <p:spPr>
          <a:xfrm>
            <a:off x="371" y="1349"/>
            <a:ext cx="12193954" cy="6857023"/>
          </a:xfrm>
          <a:prstGeom prst="rect">
            <a:avLst/>
          </a:prstGeom>
          <a:solidFill>
            <a:srgbClr val="000000">
              <a:alpha val="41000"/>
            </a:srgbClr>
          </a:solidFill>
          <a:ln>
            <a:solidFill>
              <a:srgbClr val="000000">
                <a:alpha val="61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1" name="TextBox 10">
            <a:extLst>
              <a:ext uri="{FF2B5EF4-FFF2-40B4-BE49-F238E27FC236}">
                <a16:creationId xmlns:a16="http://schemas.microsoft.com/office/drawing/2014/main" id="{4FAC893E-98A1-8CD8-C3D1-BEE4A383D613}"/>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20" name="TextBox 19">
            <a:extLst>
              <a:ext uri="{FF2B5EF4-FFF2-40B4-BE49-F238E27FC236}">
                <a16:creationId xmlns:a16="http://schemas.microsoft.com/office/drawing/2014/main" id="{88C6706E-6F38-97FA-5F5C-6DFCEECFFE3B}"/>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3729FA24-5EE9-8761-C985-78E83DED5596}"/>
              </a:ext>
            </a:extLst>
          </p:cNvPr>
          <p:cNvSpPr txBox="1"/>
          <p:nvPr/>
        </p:nvSpPr>
        <p:spPr>
          <a:xfrm>
            <a:off x="4953000" y="3276600"/>
            <a:ext cx="4229100" cy="255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 name="TextBox 8">
            <a:extLst>
              <a:ext uri="{FF2B5EF4-FFF2-40B4-BE49-F238E27FC236}">
                <a16:creationId xmlns:a16="http://schemas.microsoft.com/office/drawing/2014/main" id="{5C5E1A71-05D9-EFC4-FE9E-E0A81A699600}"/>
              </a:ext>
            </a:extLst>
          </p:cNvPr>
          <p:cNvSpPr txBox="1"/>
          <p:nvPr/>
        </p:nvSpPr>
        <p:spPr>
          <a:xfrm>
            <a:off x="6445482" y="3166448"/>
            <a:ext cx="4292296" cy="2322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3" name="TextBox 12">
            <a:extLst>
              <a:ext uri="{FF2B5EF4-FFF2-40B4-BE49-F238E27FC236}">
                <a16:creationId xmlns:a16="http://schemas.microsoft.com/office/drawing/2014/main" id="{8CBB7E90-BFFA-76B1-CFB7-0D7BF56E602C}"/>
              </a:ext>
            </a:extLst>
          </p:cNvPr>
          <p:cNvSpPr txBox="1"/>
          <p:nvPr/>
        </p:nvSpPr>
        <p:spPr>
          <a:xfrm>
            <a:off x="6572139" y="3152375"/>
            <a:ext cx="1533968" cy="104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Rectangle 4">
            <a:extLst>
              <a:ext uri="{FF2B5EF4-FFF2-40B4-BE49-F238E27FC236}">
                <a16:creationId xmlns:a16="http://schemas.microsoft.com/office/drawing/2014/main" id="{A98CE646-BD26-727C-465B-44006C29553E}"/>
              </a:ext>
            </a:extLst>
          </p:cNvPr>
          <p:cNvSpPr/>
          <p:nvPr/>
        </p:nvSpPr>
        <p:spPr>
          <a:xfrm>
            <a:off x="8311" y="4973"/>
            <a:ext cx="12183786" cy="6863104"/>
          </a:xfrm>
          <a:prstGeom prst="rect">
            <a:avLst/>
          </a:prstGeom>
          <a:solidFill>
            <a:srgbClr val="00000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2" name="TextBox 11">
            <a:extLst>
              <a:ext uri="{FF2B5EF4-FFF2-40B4-BE49-F238E27FC236}">
                <a16:creationId xmlns:a16="http://schemas.microsoft.com/office/drawing/2014/main" id="{84C71D96-DD73-0C88-2959-B4F61BCE0998}"/>
              </a:ext>
            </a:extLst>
          </p:cNvPr>
          <p:cNvSpPr txBox="1"/>
          <p:nvPr/>
        </p:nvSpPr>
        <p:spPr>
          <a:xfrm>
            <a:off x="619216" y="1674699"/>
            <a:ext cx="2533158" cy="1210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4" name="TextBox 13">
            <a:extLst>
              <a:ext uri="{FF2B5EF4-FFF2-40B4-BE49-F238E27FC236}">
                <a16:creationId xmlns:a16="http://schemas.microsoft.com/office/drawing/2014/main" id="{CE1147FF-319E-22FF-33AB-27094BF9C6D8}"/>
              </a:ext>
            </a:extLst>
          </p:cNvPr>
          <p:cNvSpPr txBox="1"/>
          <p:nvPr/>
        </p:nvSpPr>
        <p:spPr>
          <a:xfrm>
            <a:off x="1533968" y="2026526"/>
            <a:ext cx="1252506" cy="633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7" name="TextBox 16">
            <a:extLst>
              <a:ext uri="{FF2B5EF4-FFF2-40B4-BE49-F238E27FC236}">
                <a16:creationId xmlns:a16="http://schemas.microsoft.com/office/drawing/2014/main" id="{4D6D37E2-D381-C502-DEC3-8DB6D2237CCB}"/>
              </a:ext>
            </a:extLst>
          </p:cNvPr>
          <p:cNvSpPr txBox="1"/>
          <p:nvPr/>
        </p:nvSpPr>
        <p:spPr>
          <a:xfrm>
            <a:off x="971044" y="1885795"/>
            <a:ext cx="2730182"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9" name="TextBox 18">
            <a:extLst>
              <a:ext uri="{FF2B5EF4-FFF2-40B4-BE49-F238E27FC236}">
                <a16:creationId xmlns:a16="http://schemas.microsoft.com/office/drawing/2014/main" id="{F6A82A09-80F8-C801-1E01-F1F3018FC288}"/>
              </a:ext>
            </a:extLst>
          </p:cNvPr>
          <p:cNvSpPr txBox="1"/>
          <p:nvPr/>
        </p:nvSpPr>
        <p:spPr>
          <a:xfrm>
            <a:off x="1097702" y="2110965"/>
            <a:ext cx="2533158" cy="7599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2" name="TextBox 21">
            <a:extLst>
              <a:ext uri="{FF2B5EF4-FFF2-40B4-BE49-F238E27FC236}">
                <a16:creationId xmlns:a16="http://schemas.microsoft.com/office/drawing/2014/main" id="{FE6710ED-EDAB-AC31-85BF-CE6B9B2F3461}"/>
              </a:ext>
            </a:extLst>
          </p:cNvPr>
          <p:cNvSpPr txBox="1"/>
          <p:nvPr/>
        </p:nvSpPr>
        <p:spPr>
          <a:xfrm>
            <a:off x="1111775" y="1815430"/>
            <a:ext cx="844386"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5" name="TextBox 24">
            <a:extLst>
              <a:ext uri="{FF2B5EF4-FFF2-40B4-BE49-F238E27FC236}">
                <a16:creationId xmlns:a16="http://schemas.microsoft.com/office/drawing/2014/main" id="{D06E53B4-D3AD-6109-1A67-C919F5464877}"/>
              </a:ext>
            </a:extLst>
          </p:cNvPr>
          <p:cNvSpPr txBox="1"/>
          <p:nvPr/>
        </p:nvSpPr>
        <p:spPr>
          <a:xfrm>
            <a:off x="802167" y="2096892"/>
            <a:ext cx="3504202" cy="1548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6" name="TextBox 15">
            <a:extLst>
              <a:ext uri="{FF2B5EF4-FFF2-40B4-BE49-F238E27FC236}">
                <a16:creationId xmlns:a16="http://schemas.microsoft.com/office/drawing/2014/main" id="{24CCFAC0-6EA0-B0BF-4A16-6BC87F54DCD6}"/>
              </a:ext>
            </a:extLst>
          </p:cNvPr>
          <p:cNvSpPr txBox="1"/>
          <p:nvPr/>
        </p:nvSpPr>
        <p:spPr>
          <a:xfrm>
            <a:off x="8403691" y="4722591"/>
            <a:ext cx="23310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RL</a:t>
            </a:r>
          </a:p>
        </p:txBody>
      </p:sp>
      <p:sp>
        <p:nvSpPr>
          <p:cNvPr id="26" name="TextBox 25">
            <a:extLst>
              <a:ext uri="{FF2B5EF4-FFF2-40B4-BE49-F238E27FC236}">
                <a16:creationId xmlns:a16="http://schemas.microsoft.com/office/drawing/2014/main" id="{A36B4601-4331-404B-9483-E53BDC3ACA81}"/>
              </a:ext>
            </a:extLst>
          </p:cNvPr>
          <p:cNvSpPr txBox="1"/>
          <p:nvPr/>
        </p:nvSpPr>
        <p:spPr>
          <a:xfrm>
            <a:off x="3726293" y="321387"/>
            <a:ext cx="58450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 </a:t>
            </a:r>
          </a:p>
        </p:txBody>
      </p:sp>
      <p:sp>
        <p:nvSpPr>
          <p:cNvPr id="29" name="TextBox 28">
            <a:extLst>
              <a:ext uri="{FF2B5EF4-FFF2-40B4-BE49-F238E27FC236}">
                <a16:creationId xmlns:a16="http://schemas.microsoft.com/office/drawing/2014/main" id="{8E6EA621-E19D-409C-6DA5-40B68525B837}"/>
              </a:ext>
            </a:extLst>
          </p:cNvPr>
          <p:cNvSpPr txBox="1"/>
          <p:nvPr/>
        </p:nvSpPr>
        <p:spPr>
          <a:xfrm>
            <a:off x="2063734" y="1388021"/>
            <a:ext cx="19656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rPr>
              <a:t> </a:t>
            </a:r>
          </a:p>
        </p:txBody>
      </p:sp>
      <p:sp>
        <p:nvSpPr>
          <p:cNvPr id="35" name="TextBox 34">
            <a:extLst>
              <a:ext uri="{FF2B5EF4-FFF2-40B4-BE49-F238E27FC236}">
                <a16:creationId xmlns:a16="http://schemas.microsoft.com/office/drawing/2014/main" id="{731736FD-0EEA-B9CC-08E8-81BDC27E67FE}"/>
              </a:ext>
            </a:extLst>
          </p:cNvPr>
          <p:cNvSpPr txBox="1"/>
          <p:nvPr/>
        </p:nvSpPr>
        <p:spPr>
          <a:xfrm>
            <a:off x="928824" y="3785664"/>
            <a:ext cx="2490939" cy="10836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6" name="TextBox 35">
            <a:extLst>
              <a:ext uri="{FF2B5EF4-FFF2-40B4-BE49-F238E27FC236}">
                <a16:creationId xmlns:a16="http://schemas.microsoft.com/office/drawing/2014/main" id="{EEB631B1-371E-A528-3DD7-B00B0D95250C}"/>
              </a:ext>
            </a:extLst>
          </p:cNvPr>
          <p:cNvSpPr txBox="1"/>
          <p:nvPr/>
        </p:nvSpPr>
        <p:spPr>
          <a:xfrm>
            <a:off x="788093" y="4264150"/>
            <a:ext cx="2040600" cy="99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7" name="TextBox 36">
            <a:extLst>
              <a:ext uri="{FF2B5EF4-FFF2-40B4-BE49-F238E27FC236}">
                <a16:creationId xmlns:a16="http://schemas.microsoft.com/office/drawing/2014/main" id="{E0687491-779E-F55D-F4F4-811FE22EC5CE}"/>
              </a:ext>
            </a:extLst>
          </p:cNvPr>
          <p:cNvSpPr txBox="1"/>
          <p:nvPr/>
        </p:nvSpPr>
        <p:spPr>
          <a:xfrm>
            <a:off x="872532" y="3940469"/>
            <a:ext cx="3588641" cy="16043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8" name="TextBox 37">
            <a:extLst>
              <a:ext uri="{FF2B5EF4-FFF2-40B4-BE49-F238E27FC236}">
                <a16:creationId xmlns:a16="http://schemas.microsoft.com/office/drawing/2014/main" id="{D9091651-AE9F-A388-2C6E-8D7E63BE2AA2}"/>
              </a:ext>
            </a:extLst>
          </p:cNvPr>
          <p:cNvSpPr txBox="1"/>
          <p:nvPr/>
        </p:nvSpPr>
        <p:spPr>
          <a:xfrm>
            <a:off x="-2448719" y="1618406"/>
            <a:ext cx="2519085" cy="2012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9" name="TextBox 38">
            <a:extLst>
              <a:ext uri="{FF2B5EF4-FFF2-40B4-BE49-F238E27FC236}">
                <a16:creationId xmlns:a16="http://schemas.microsoft.com/office/drawing/2014/main" id="{BF431109-C3CA-A46B-34B9-5E6A0828E618}"/>
              </a:ext>
            </a:extLst>
          </p:cNvPr>
          <p:cNvSpPr txBox="1"/>
          <p:nvPr/>
        </p:nvSpPr>
        <p:spPr>
          <a:xfrm>
            <a:off x="-3124228" y="1153994"/>
            <a:ext cx="2279842" cy="16606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0" name="TextBox 39">
            <a:extLst>
              <a:ext uri="{FF2B5EF4-FFF2-40B4-BE49-F238E27FC236}">
                <a16:creationId xmlns:a16="http://schemas.microsoft.com/office/drawing/2014/main" id="{3F4FB0F0-6D6E-484E-3DFD-7F2393E7233D}"/>
              </a:ext>
            </a:extLst>
          </p:cNvPr>
          <p:cNvSpPr txBox="1"/>
          <p:nvPr/>
        </p:nvSpPr>
        <p:spPr>
          <a:xfrm>
            <a:off x="-2997571" y="1111775"/>
            <a:ext cx="1913942" cy="1533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1" name="TextBox 40">
            <a:extLst>
              <a:ext uri="{FF2B5EF4-FFF2-40B4-BE49-F238E27FC236}">
                <a16:creationId xmlns:a16="http://schemas.microsoft.com/office/drawing/2014/main" id="{21E1ADB8-F357-2C7B-F28F-597609FCB717}"/>
              </a:ext>
            </a:extLst>
          </p:cNvPr>
          <p:cNvSpPr txBox="1"/>
          <p:nvPr/>
        </p:nvSpPr>
        <p:spPr>
          <a:xfrm>
            <a:off x="-3011643" y="928825"/>
            <a:ext cx="2392427" cy="1745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2" name="TextBox 41">
            <a:extLst>
              <a:ext uri="{FF2B5EF4-FFF2-40B4-BE49-F238E27FC236}">
                <a16:creationId xmlns:a16="http://schemas.microsoft.com/office/drawing/2014/main" id="{9DD1BD7D-4DB1-4C35-00D8-D4F767BA9AE7}"/>
              </a:ext>
            </a:extLst>
          </p:cNvPr>
          <p:cNvSpPr txBox="1"/>
          <p:nvPr/>
        </p:nvSpPr>
        <p:spPr>
          <a:xfrm>
            <a:off x="-2673889" y="914751"/>
            <a:ext cx="1533968" cy="1168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3" name="TextBox 42">
            <a:extLst>
              <a:ext uri="{FF2B5EF4-FFF2-40B4-BE49-F238E27FC236}">
                <a16:creationId xmlns:a16="http://schemas.microsoft.com/office/drawing/2014/main" id="{D6117EF1-B61F-6680-B420-F63AA026D2FB}"/>
              </a:ext>
            </a:extLst>
          </p:cNvPr>
          <p:cNvSpPr txBox="1"/>
          <p:nvPr/>
        </p:nvSpPr>
        <p:spPr>
          <a:xfrm>
            <a:off x="-2645743" y="1168067"/>
            <a:ext cx="1843576" cy="1491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4" name="TextBox 43">
            <a:extLst>
              <a:ext uri="{FF2B5EF4-FFF2-40B4-BE49-F238E27FC236}">
                <a16:creationId xmlns:a16="http://schemas.microsoft.com/office/drawing/2014/main" id="{1AA168FD-8664-5BBD-8BDF-8F2E88A53536}"/>
              </a:ext>
            </a:extLst>
          </p:cNvPr>
          <p:cNvSpPr txBox="1"/>
          <p:nvPr/>
        </p:nvSpPr>
        <p:spPr>
          <a:xfrm>
            <a:off x="-2561304" y="844386"/>
            <a:ext cx="1632480" cy="23642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90C83AF6-F386-B189-4CCD-A39FB58755C3}"/>
              </a:ext>
            </a:extLst>
          </p:cNvPr>
          <p:cNvSpPr txBox="1"/>
          <p:nvPr/>
        </p:nvSpPr>
        <p:spPr>
          <a:xfrm>
            <a:off x="1242785" y="2068285"/>
            <a:ext cx="1251857" cy="1578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7" name="TextBox 6">
            <a:extLst>
              <a:ext uri="{FF2B5EF4-FFF2-40B4-BE49-F238E27FC236}">
                <a16:creationId xmlns:a16="http://schemas.microsoft.com/office/drawing/2014/main" id="{9190562E-BEB3-F7E0-FFCA-ABDE1BCA58F1}"/>
              </a:ext>
            </a:extLst>
          </p:cNvPr>
          <p:cNvSpPr txBox="1"/>
          <p:nvPr/>
        </p:nvSpPr>
        <p:spPr>
          <a:xfrm>
            <a:off x="2603500" y="2267857"/>
            <a:ext cx="2875642" cy="13334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5" name="TextBox 14">
            <a:extLst>
              <a:ext uri="{FF2B5EF4-FFF2-40B4-BE49-F238E27FC236}">
                <a16:creationId xmlns:a16="http://schemas.microsoft.com/office/drawing/2014/main" id="{49FB4AE1-568F-1B96-7DA3-70A09012962F}"/>
              </a:ext>
            </a:extLst>
          </p:cNvPr>
          <p:cNvSpPr txBox="1"/>
          <p:nvPr/>
        </p:nvSpPr>
        <p:spPr>
          <a:xfrm>
            <a:off x="1592788" y="2792995"/>
            <a:ext cx="90274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chemeClr val="bg2"/>
                </a:solidFill>
                <a:latin typeface="Century"/>
              </a:rPr>
              <a:t>Thank you for your attention</a:t>
            </a:r>
          </a:p>
        </p:txBody>
      </p:sp>
      <p:pic>
        <p:nvPicPr>
          <p:cNvPr id="10" name="Picture 9" descr="A blue sign with white text&#10;&#10;AI-generated content may be incorrect.">
            <a:extLst>
              <a:ext uri="{FF2B5EF4-FFF2-40B4-BE49-F238E27FC236}">
                <a16:creationId xmlns:a16="http://schemas.microsoft.com/office/drawing/2014/main" id="{FF313F62-A24E-7801-7CFE-9D752B7E6786}"/>
              </a:ext>
            </a:extLst>
          </p:cNvPr>
          <p:cNvPicPr>
            <a:picLocks noChangeAspect="1"/>
          </p:cNvPicPr>
          <p:nvPr/>
        </p:nvPicPr>
        <p:blipFill>
          <a:blip r:embed="rId3"/>
          <a:stretch>
            <a:fillRect/>
          </a:stretch>
        </p:blipFill>
        <p:spPr>
          <a:xfrm>
            <a:off x="11028877" y="5810249"/>
            <a:ext cx="1079337" cy="969820"/>
          </a:xfrm>
          <a:prstGeom prst="rect">
            <a:avLst/>
          </a:prstGeom>
        </p:spPr>
      </p:pic>
      <p:pic>
        <p:nvPicPr>
          <p:cNvPr id="18" name="Picture 17" descr="A blue text on a black background&#10;&#10;AI-generated content may be incorrect.">
            <a:extLst>
              <a:ext uri="{FF2B5EF4-FFF2-40B4-BE49-F238E27FC236}">
                <a16:creationId xmlns:a16="http://schemas.microsoft.com/office/drawing/2014/main" id="{164F8591-8621-80E5-052C-75F443B48FEB}"/>
              </a:ext>
            </a:extLst>
          </p:cNvPr>
          <p:cNvPicPr>
            <a:picLocks noChangeAspect="1"/>
          </p:cNvPicPr>
          <p:nvPr/>
        </p:nvPicPr>
        <p:blipFill>
          <a:blip r:embed="rId4"/>
          <a:stretch>
            <a:fillRect/>
          </a:stretch>
        </p:blipFill>
        <p:spPr>
          <a:xfrm>
            <a:off x="1" y="-794"/>
            <a:ext cx="3628160" cy="1032020"/>
          </a:xfrm>
          <a:prstGeom prst="rect">
            <a:avLst/>
          </a:prstGeom>
        </p:spPr>
      </p:pic>
      <p:pic>
        <p:nvPicPr>
          <p:cNvPr id="21" name="Picture 20" descr="Blue text on a black background&#10;&#10;AI-generated content may be incorrect.">
            <a:extLst>
              <a:ext uri="{FF2B5EF4-FFF2-40B4-BE49-F238E27FC236}">
                <a16:creationId xmlns:a16="http://schemas.microsoft.com/office/drawing/2014/main" id="{C003D532-8C26-2951-6B91-38EA1B67E9CA}"/>
              </a:ext>
            </a:extLst>
          </p:cNvPr>
          <p:cNvPicPr>
            <a:picLocks noChangeAspect="1"/>
          </p:cNvPicPr>
          <p:nvPr/>
        </p:nvPicPr>
        <p:blipFill>
          <a:blip r:embed="rId5"/>
          <a:stretch>
            <a:fillRect/>
          </a:stretch>
        </p:blipFill>
        <p:spPr>
          <a:xfrm>
            <a:off x="8341302" y="56717"/>
            <a:ext cx="3752850" cy="1133475"/>
          </a:xfrm>
          <a:prstGeom prst="rect">
            <a:avLst/>
          </a:prstGeom>
        </p:spPr>
      </p:pic>
      <p:sp>
        <p:nvSpPr>
          <p:cNvPr id="23" name="TextBox 7">
            <a:extLst>
              <a:ext uri="{FF2B5EF4-FFF2-40B4-BE49-F238E27FC236}">
                <a16:creationId xmlns:a16="http://schemas.microsoft.com/office/drawing/2014/main" id="{5A32286D-F028-8650-4E43-D7B6E29117BD}"/>
              </a:ext>
            </a:extLst>
          </p:cNvPr>
          <p:cNvSpPr txBox="1"/>
          <p:nvPr/>
        </p:nvSpPr>
        <p:spPr>
          <a:xfrm>
            <a:off x="3244272" y="202046"/>
            <a:ext cx="424583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latin typeface="Bookman Old Style"/>
              </a:rPr>
              <a:t>2ο ΕΠΑΛ ΡΕΘΥΜΝΟΥ</a:t>
            </a:r>
          </a:p>
          <a:p>
            <a:pPr algn="ctr"/>
            <a:r>
              <a:rPr lang="en-US" sz="1600">
                <a:solidFill>
                  <a:schemeClr val="bg1"/>
                </a:solidFill>
                <a:latin typeface="Bookman Old Style"/>
              </a:rPr>
              <a:t>Project Code:</a:t>
            </a:r>
          </a:p>
          <a:p>
            <a:pPr algn="ctr"/>
            <a:r>
              <a:rPr lang="en-US" sz="1600">
                <a:solidFill>
                  <a:schemeClr val="bg1"/>
                </a:solidFill>
                <a:latin typeface="Bookman Old Style"/>
              </a:rPr>
              <a:t>2024-1-el01-ka122-sch-000231856</a:t>
            </a:r>
          </a:p>
        </p:txBody>
      </p:sp>
      <p:sp>
        <p:nvSpPr>
          <p:cNvPr id="24" name="TextBox 9">
            <a:extLst>
              <a:ext uri="{FF2B5EF4-FFF2-40B4-BE49-F238E27FC236}">
                <a16:creationId xmlns:a16="http://schemas.microsoft.com/office/drawing/2014/main" id="{54F679EE-0BD9-911E-B1C1-40AB0A8605E4}"/>
              </a:ext>
            </a:extLst>
          </p:cNvPr>
          <p:cNvSpPr txBox="1"/>
          <p:nvPr/>
        </p:nvSpPr>
        <p:spPr>
          <a:xfrm>
            <a:off x="131780" y="6135778"/>
            <a:ext cx="1017930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ea typeface="+mn-lt"/>
                <a:cs typeface="+mn-lt"/>
              </a:rPr>
              <a:t>«</a:t>
            </a:r>
            <a:r>
              <a:rPr lang="en-US" sz="1200" b="1" dirty="0">
                <a:solidFill>
                  <a:schemeClr val="bg1"/>
                </a:solidFill>
                <a:ea typeface="+mn-lt"/>
                <a:cs typeface="+mn-lt"/>
              </a:rPr>
              <a:t> </a:t>
            </a:r>
            <a:r>
              <a:rPr lang="en-US" sz="1200" b="1" dirty="0" err="1">
                <a:solidFill>
                  <a:schemeClr val="bg1"/>
                </a:solidFill>
              </a:rPr>
              <a:t>Με</a:t>
            </a:r>
            <a:r>
              <a:rPr lang="en-US" sz="1200" b="1" dirty="0">
                <a:solidFill>
                  <a:schemeClr val="bg1"/>
                </a:solidFill>
              </a:rPr>
              <a:t> </a:t>
            </a:r>
            <a:r>
              <a:rPr lang="en-US" sz="1200" b="1" dirty="0" err="1">
                <a:solidFill>
                  <a:schemeClr val="bg1"/>
                </a:solidFill>
              </a:rPr>
              <a:t>την</a:t>
            </a:r>
            <a:r>
              <a:rPr lang="en-US" sz="1200" b="1" dirty="0">
                <a:solidFill>
                  <a:schemeClr val="bg1"/>
                </a:solidFill>
              </a:rPr>
              <a:t> επ</a:t>
            </a:r>
            <a:r>
              <a:rPr lang="en-US" sz="1200" b="1" dirty="0" err="1">
                <a:solidFill>
                  <a:schemeClr val="bg1"/>
                </a:solidFill>
              </a:rPr>
              <a:t>ιχορήγηση</a:t>
            </a:r>
            <a:r>
              <a:rPr lang="en-US" sz="1200" b="1" dirty="0">
                <a:solidFill>
                  <a:schemeClr val="bg1"/>
                </a:solidFill>
              </a:rPr>
              <a:t> </a:t>
            </a:r>
            <a:r>
              <a:rPr lang="en-US" sz="1200" b="1" dirty="0" err="1">
                <a:solidFill>
                  <a:schemeClr val="bg1"/>
                </a:solidFill>
              </a:rPr>
              <a:t>της</a:t>
            </a:r>
            <a:r>
              <a:rPr lang="en-US" sz="1200" b="1" dirty="0">
                <a:solidFill>
                  <a:schemeClr val="bg1"/>
                </a:solidFill>
              </a:rPr>
              <a:t> </a:t>
            </a:r>
            <a:r>
              <a:rPr lang="en-US" sz="1200" b="1" dirty="0" err="1">
                <a:solidFill>
                  <a:schemeClr val="bg1"/>
                </a:solidFill>
              </a:rPr>
              <a:t>Ευρω</a:t>
            </a:r>
            <a:r>
              <a:rPr lang="en-US" sz="1200" b="1" dirty="0">
                <a:solidFill>
                  <a:schemeClr val="bg1"/>
                </a:solidFill>
              </a:rPr>
              <a:t>πα</a:t>
            </a:r>
            <a:r>
              <a:rPr lang="en-US" sz="1200" b="1" dirty="0" err="1">
                <a:solidFill>
                  <a:schemeClr val="bg1"/>
                </a:solidFill>
              </a:rPr>
              <a:t>Ϊκής</a:t>
            </a:r>
            <a:r>
              <a:rPr lang="en-US" sz="1200" b="1" dirty="0">
                <a:solidFill>
                  <a:schemeClr val="bg1"/>
                </a:solidFill>
              </a:rPr>
              <a:t> </a:t>
            </a:r>
            <a:r>
              <a:rPr lang="en-US" sz="1200" b="1" dirty="0" err="1">
                <a:solidFill>
                  <a:schemeClr val="bg1"/>
                </a:solidFill>
              </a:rPr>
              <a:t>Ένωσης</a:t>
            </a:r>
            <a:r>
              <a:rPr lang="en-US" sz="1200" b="1" dirty="0">
                <a:solidFill>
                  <a:schemeClr val="bg1"/>
                </a:solidFill>
              </a:rPr>
              <a:t>, </a:t>
            </a:r>
            <a:r>
              <a:rPr lang="en-US" sz="1200" b="1" dirty="0" err="1">
                <a:solidFill>
                  <a:schemeClr val="bg1"/>
                </a:solidFill>
              </a:rPr>
              <a:t>Ωστόσο</a:t>
            </a:r>
            <a:r>
              <a:rPr lang="en-US" sz="1200" b="1" dirty="0">
                <a:solidFill>
                  <a:schemeClr val="bg1"/>
                </a:solidFill>
              </a:rPr>
              <a:t>, </a:t>
            </a:r>
            <a:r>
              <a:rPr lang="en-US" sz="1200" b="1" dirty="0" err="1">
                <a:solidFill>
                  <a:schemeClr val="bg1"/>
                </a:solidFill>
              </a:rPr>
              <a:t>οι</a:t>
            </a:r>
            <a:r>
              <a:rPr lang="en-US" sz="1200" b="1" dirty="0">
                <a:solidFill>
                  <a:schemeClr val="bg1"/>
                </a:solidFill>
              </a:rPr>
              <a:t> απ</a:t>
            </a:r>
            <a:r>
              <a:rPr lang="en-US" sz="1200" b="1" dirty="0" err="1">
                <a:solidFill>
                  <a:schemeClr val="bg1"/>
                </a:solidFill>
              </a:rPr>
              <a:t>όψεις</a:t>
            </a:r>
            <a:r>
              <a:rPr lang="en-US" sz="1200" b="1" dirty="0">
                <a:solidFill>
                  <a:schemeClr val="bg1"/>
                </a:solidFill>
              </a:rPr>
              <a:t> και </a:t>
            </a:r>
            <a:r>
              <a:rPr lang="en-US" sz="1200" b="1" dirty="0" err="1">
                <a:solidFill>
                  <a:schemeClr val="bg1"/>
                </a:solidFill>
              </a:rPr>
              <a:t>οι</a:t>
            </a:r>
            <a:r>
              <a:rPr lang="en-US" sz="1200" b="1" dirty="0">
                <a:solidFill>
                  <a:schemeClr val="bg1"/>
                </a:solidFill>
              </a:rPr>
              <a:t> </a:t>
            </a:r>
            <a:r>
              <a:rPr lang="en-US" sz="1200" b="1" dirty="0" err="1">
                <a:solidFill>
                  <a:schemeClr val="bg1"/>
                </a:solidFill>
              </a:rPr>
              <a:t>γνώμεις</a:t>
            </a:r>
            <a:r>
              <a:rPr lang="en-US" sz="1200" b="1" dirty="0">
                <a:solidFill>
                  <a:schemeClr val="bg1"/>
                </a:solidFill>
              </a:rPr>
              <a:t> π</a:t>
            </a:r>
            <a:r>
              <a:rPr lang="en-US" sz="1200" b="1" dirty="0" err="1">
                <a:solidFill>
                  <a:schemeClr val="bg1"/>
                </a:solidFill>
              </a:rPr>
              <a:t>ου</a:t>
            </a:r>
            <a:r>
              <a:rPr lang="en-US" sz="1200" b="1" dirty="0">
                <a:solidFill>
                  <a:schemeClr val="bg1"/>
                </a:solidFill>
              </a:rPr>
              <a:t> </a:t>
            </a:r>
            <a:r>
              <a:rPr lang="en-US" sz="1200" b="1" dirty="0" err="1">
                <a:solidFill>
                  <a:schemeClr val="bg1"/>
                </a:solidFill>
              </a:rPr>
              <a:t>δι</a:t>
            </a:r>
            <a:r>
              <a:rPr lang="en-US" sz="1200" b="1" dirty="0">
                <a:solidFill>
                  <a:schemeClr val="bg1"/>
                </a:solidFill>
              </a:rPr>
              <a:t>α</a:t>
            </a:r>
            <a:r>
              <a:rPr lang="en-US" sz="1200" b="1" dirty="0" err="1">
                <a:solidFill>
                  <a:schemeClr val="bg1"/>
                </a:solidFill>
              </a:rPr>
              <a:t>τυ</a:t>
            </a:r>
            <a:r>
              <a:rPr lang="en-US" sz="1200" b="1" dirty="0">
                <a:solidFill>
                  <a:schemeClr val="bg1"/>
                </a:solidFill>
              </a:rPr>
              <a:t>π</a:t>
            </a:r>
            <a:r>
              <a:rPr lang="en-US" sz="1200" b="1" dirty="0" err="1">
                <a:solidFill>
                  <a:schemeClr val="bg1"/>
                </a:solidFill>
              </a:rPr>
              <a:t>ώνοντ</a:t>
            </a:r>
            <a:r>
              <a:rPr lang="en-US" sz="1200" b="1" dirty="0">
                <a:solidFill>
                  <a:schemeClr val="bg1"/>
                </a:solidFill>
              </a:rPr>
              <a:t>αι </a:t>
            </a:r>
            <a:r>
              <a:rPr lang="en-US" sz="1200" b="1" dirty="0" err="1">
                <a:solidFill>
                  <a:schemeClr val="bg1"/>
                </a:solidFill>
              </a:rPr>
              <a:t>εκφράζουν</a:t>
            </a:r>
            <a:r>
              <a:rPr lang="en-US" sz="1200" b="1" dirty="0">
                <a:solidFill>
                  <a:schemeClr val="bg1"/>
                </a:solidFill>
              </a:rPr>
              <a:t> απ</a:t>
            </a:r>
            <a:r>
              <a:rPr lang="en-US" sz="1200" b="1" dirty="0" err="1">
                <a:solidFill>
                  <a:schemeClr val="bg1"/>
                </a:solidFill>
              </a:rPr>
              <a:t>οκλειστικά</a:t>
            </a:r>
            <a:r>
              <a:rPr lang="en-US" sz="1200" b="1" dirty="0">
                <a:solidFill>
                  <a:schemeClr val="bg1"/>
                </a:solidFill>
              </a:rPr>
              <a:t> </a:t>
            </a:r>
            <a:r>
              <a:rPr lang="en-US" sz="1200" b="1" dirty="0" err="1">
                <a:solidFill>
                  <a:schemeClr val="bg1"/>
                </a:solidFill>
              </a:rPr>
              <a:t>τις</a:t>
            </a:r>
            <a:r>
              <a:rPr lang="en-US" sz="1200" b="1" dirty="0">
                <a:solidFill>
                  <a:schemeClr val="bg1"/>
                </a:solidFill>
              </a:rPr>
              <a:t> απ</a:t>
            </a:r>
            <a:r>
              <a:rPr lang="en-US" sz="1200" b="1" dirty="0" err="1">
                <a:solidFill>
                  <a:schemeClr val="bg1"/>
                </a:solidFill>
              </a:rPr>
              <a:t>όψεις</a:t>
            </a:r>
            <a:r>
              <a:rPr lang="en-US" sz="1200" b="1" dirty="0">
                <a:solidFill>
                  <a:schemeClr val="bg1"/>
                </a:solidFill>
              </a:rPr>
              <a:t> </a:t>
            </a:r>
            <a:r>
              <a:rPr lang="en-US" sz="1200" b="1" dirty="0" err="1">
                <a:solidFill>
                  <a:schemeClr val="bg1"/>
                </a:solidFill>
              </a:rPr>
              <a:t>των</a:t>
            </a:r>
            <a:r>
              <a:rPr lang="en-US" sz="1200" b="1" dirty="0">
                <a:solidFill>
                  <a:schemeClr val="bg1"/>
                </a:solidFill>
              </a:rPr>
              <a:t> </a:t>
            </a:r>
            <a:r>
              <a:rPr lang="en-US" sz="1200" b="1" dirty="0" err="1">
                <a:solidFill>
                  <a:schemeClr val="bg1"/>
                </a:solidFill>
              </a:rPr>
              <a:t>συντάκτων</a:t>
            </a:r>
            <a:r>
              <a:rPr lang="en-US" sz="1200" b="1" dirty="0">
                <a:solidFill>
                  <a:schemeClr val="bg1"/>
                </a:solidFill>
              </a:rPr>
              <a:t> και </a:t>
            </a:r>
            <a:r>
              <a:rPr lang="en-US" sz="1200" b="1" dirty="0" err="1">
                <a:solidFill>
                  <a:schemeClr val="bg1"/>
                </a:solidFill>
              </a:rPr>
              <a:t>δεν</a:t>
            </a:r>
            <a:r>
              <a:rPr lang="en-US" sz="1200" b="1" dirty="0">
                <a:solidFill>
                  <a:schemeClr val="bg1"/>
                </a:solidFill>
              </a:rPr>
              <a:t> α</a:t>
            </a:r>
            <a:r>
              <a:rPr lang="en-US" sz="1200" b="1" dirty="0" err="1">
                <a:solidFill>
                  <a:schemeClr val="bg1"/>
                </a:solidFill>
              </a:rPr>
              <a:t>ντι</a:t>
            </a:r>
            <a:r>
              <a:rPr lang="en-US" sz="1200" b="1" dirty="0">
                <a:solidFill>
                  <a:schemeClr val="bg1"/>
                </a:solidFill>
              </a:rPr>
              <a:t>π</a:t>
            </a:r>
            <a:r>
              <a:rPr lang="en-US" sz="1200" b="1" dirty="0" err="1">
                <a:solidFill>
                  <a:schemeClr val="bg1"/>
                </a:solidFill>
              </a:rPr>
              <a:t>ροσω</a:t>
            </a:r>
            <a:r>
              <a:rPr lang="en-US" sz="1200" b="1" dirty="0">
                <a:solidFill>
                  <a:schemeClr val="bg1"/>
                </a:solidFill>
              </a:rPr>
              <a:t>π</a:t>
            </a:r>
            <a:r>
              <a:rPr lang="en-US" sz="1200" b="1" dirty="0" err="1">
                <a:solidFill>
                  <a:schemeClr val="bg1"/>
                </a:solidFill>
              </a:rPr>
              <a:t>εύοντ</a:t>
            </a:r>
            <a:r>
              <a:rPr lang="en-US" sz="1200" b="1" dirty="0">
                <a:solidFill>
                  <a:schemeClr val="bg1"/>
                </a:solidFill>
              </a:rPr>
              <a:t>αι κατ' α</a:t>
            </a:r>
            <a:r>
              <a:rPr lang="en-US" sz="1200" b="1" dirty="0" err="1">
                <a:solidFill>
                  <a:schemeClr val="bg1"/>
                </a:solidFill>
              </a:rPr>
              <a:t>νάγκη</a:t>
            </a:r>
            <a:r>
              <a:rPr lang="en-US" sz="1200" b="1" dirty="0">
                <a:solidFill>
                  <a:schemeClr val="bg1"/>
                </a:solidFill>
              </a:rPr>
              <a:t> </a:t>
            </a:r>
            <a:r>
              <a:rPr lang="en-US" sz="1200" b="1" dirty="0" err="1">
                <a:solidFill>
                  <a:schemeClr val="bg1"/>
                </a:solidFill>
              </a:rPr>
              <a:t>τις</a:t>
            </a:r>
            <a:r>
              <a:rPr lang="en-US" sz="1200" b="1" dirty="0">
                <a:solidFill>
                  <a:schemeClr val="bg1"/>
                </a:solidFill>
              </a:rPr>
              <a:t> απ</a:t>
            </a:r>
            <a:r>
              <a:rPr lang="en-US" sz="1200" b="1" dirty="0" err="1">
                <a:solidFill>
                  <a:schemeClr val="bg1"/>
                </a:solidFill>
              </a:rPr>
              <a:t>όψεις</a:t>
            </a:r>
            <a:r>
              <a:rPr lang="en-US" sz="1200" b="1" dirty="0">
                <a:solidFill>
                  <a:schemeClr val="bg1"/>
                </a:solidFill>
              </a:rPr>
              <a:t> </a:t>
            </a:r>
            <a:r>
              <a:rPr lang="en-US" sz="1200" b="1" dirty="0" err="1">
                <a:solidFill>
                  <a:schemeClr val="bg1"/>
                </a:solidFill>
              </a:rPr>
              <a:t>της</a:t>
            </a:r>
            <a:r>
              <a:rPr lang="en-US" sz="1200" b="1" dirty="0">
                <a:solidFill>
                  <a:schemeClr val="bg1"/>
                </a:solidFill>
              </a:rPr>
              <a:t> </a:t>
            </a:r>
            <a:r>
              <a:rPr lang="en-US" sz="1200" b="1" dirty="0" err="1">
                <a:solidFill>
                  <a:schemeClr val="bg1"/>
                </a:solidFill>
              </a:rPr>
              <a:t>Ευρω</a:t>
            </a:r>
            <a:r>
              <a:rPr lang="en-US" sz="1200" b="1" dirty="0">
                <a:solidFill>
                  <a:schemeClr val="bg1"/>
                </a:solidFill>
              </a:rPr>
              <a:t>πα</a:t>
            </a:r>
            <a:r>
              <a:rPr lang="en-US" sz="1200" b="1" dirty="0" err="1">
                <a:solidFill>
                  <a:schemeClr val="bg1"/>
                </a:solidFill>
              </a:rPr>
              <a:t>ϊκής</a:t>
            </a:r>
            <a:r>
              <a:rPr lang="en-US" sz="1200" b="1" dirty="0">
                <a:solidFill>
                  <a:schemeClr val="bg1"/>
                </a:solidFill>
              </a:rPr>
              <a:t> </a:t>
            </a:r>
            <a:r>
              <a:rPr lang="en-US" sz="1200" b="1" dirty="0" err="1">
                <a:solidFill>
                  <a:schemeClr val="bg1"/>
                </a:solidFill>
              </a:rPr>
              <a:t>Ένωσης</a:t>
            </a:r>
            <a:r>
              <a:rPr lang="en-US" sz="1200" b="1" dirty="0">
                <a:solidFill>
                  <a:schemeClr val="bg1"/>
                </a:solidFill>
              </a:rPr>
              <a:t> ή </a:t>
            </a:r>
            <a:r>
              <a:rPr lang="en-US" sz="1200" b="1" dirty="0" err="1">
                <a:solidFill>
                  <a:schemeClr val="bg1"/>
                </a:solidFill>
              </a:rPr>
              <a:t>του</a:t>
            </a:r>
            <a:r>
              <a:rPr lang="en-US" sz="1200" b="1" dirty="0">
                <a:solidFill>
                  <a:schemeClr val="bg1"/>
                </a:solidFill>
              </a:rPr>
              <a:t> </a:t>
            </a:r>
            <a:r>
              <a:rPr lang="en-US" sz="1200" b="1" dirty="0" err="1">
                <a:solidFill>
                  <a:schemeClr val="bg1"/>
                </a:solidFill>
              </a:rPr>
              <a:t>Ιδρύμ</a:t>
            </a:r>
            <a:r>
              <a:rPr lang="en-US" sz="1200" b="1" dirty="0">
                <a:solidFill>
                  <a:schemeClr val="bg1"/>
                </a:solidFill>
              </a:rPr>
              <a:t>α</a:t>
            </a:r>
            <a:r>
              <a:rPr lang="en-US" sz="1200" b="1" dirty="0" err="1">
                <a:solidFill>
                  <a:schemeClr val="bg1"/>
                </a:solidFill>
              </a:rPr>
              <a:t>τος</a:t>
            </a:r>
            <a:r>
              <a:rPr lang="en-US" sz="1200" b="1" dirty="0">
                <a:solidFill>
                  <a:schemeClr val="bg1"/>
                </a:solidFill>
              </a:rPr>
              <a:t> </a:t>
            </a:r>
            <a:r>
              <a:rPr lang="en-US" sz="1200" b="1" dirty="0" err="1">
                <a:solidFill>
                  <a:schemeClr val="bg1"/>
                </a:solidFill>
              </a:rPr>
              <a:t>Κρ</a:t>
            </a:r>
            <a:r>
              <a:rPr lang="en-US" sz="1200" b="1" dirty="0">
                <a:solidFill>
                  <a:schemeClr val="bg1"/>
                </a:solidFill>
              </a:rPr>
              <a:t>α</a:t>
            </a:r>
            <a:r>
              <a:rPr lang="en-US" sz="1200" b="1" dirty="0" err="1">
                <a:solidFill>
                  <a:schemeClr val="bg1"/>
                </a:solidFill>
              </a:rPr>
              <a:t>τικών</a:t>
            </a:r>
            <a:r>
              <a:rPr lang="en-US" sz="1200" b="1" dirty="0">
                <a:solidFill>
                  <a:schemeClr val="bg1"/>
                </a:solidFill>
              </a:rPr>
              <a:t> Υπ</a:t>
            </a:r>
            <a:r>
              <a:rPr lang="en-US" sz="1200" b="1" dirty="0" err="1">
                <a:solidFill>
                  <a:schemeClr val="bg1"/>
                </a:solidFill>
              </a:rPr>
              <a:t>οτροφιών</a:t>
            </a:r>
            <a:r>
              <a:rPr lang="en-US" sz="1200" b="1" dirty="0">
                <a:solidFill>
                  <a:schemeClr val="bg1"/>
                </a:solidFill>
              </a:rPr>
              <a:t> (ΙΚΥ), </a:t>
            </a:r>
            <a:r>
              <a:rPr lang="en-US" sz="1200" b="1" dirty="0" err="1">
                <a:solidFill>
                  <a:schemeClr val="bg1"/>
                </a:solidFill>
              </a:rPr>
              <a:t>Ούτε</a:t>
            </a:r>
            <a:r>
              <a:rPr lang="en-US" sz="1200" b="1" dirty="0">
                <a:solidFill>
                  <a:schemeClr val="bg1"/>
                </a:solidFill>
              </a:rPr>
              <a:t> η </a:t>
            </a:r>
            <a:r>
              <a:rPr lang="en-US" sz="1200" b="1" dirty="0" err="1">
                <a:solidFill>
                  <a:schemeClr val="bg1"/>
                </a:solidFill>
              </a:rPr>
              <a:t>Ευρω</a:t>
            </a:r>
            <a:r>
              <a:rPr lang="en-US" sz="1200" b="1" dirty="0">
                <a:solidFill>
                  <a:schemeClr val="bg1"/>
                </a:solidFill>
              </a:rPr>
              <a:t>πα</a:t>
            </a:r>
            <a:r>
              <a:rPr lang="en-US" sz="1200" b="1" dirty="0" err="1">
                <a:solidFill>
                  <a:schemeClr val="bg1"/>
                </a:solidFill>
              </a:rPr>
              <a:t>ϊκή</a:t>
            </a:r>
            <a:r>
              <a:rPr lang="en-US" sz="1200" b="1" dirty="0">
                <a:solidFill>
                  <a:schemeClr val="bg1"/>
                </a:solidFill>
              </a:rPr>
              <a:t> Ένωση </a:t>
            </a:r>
            <a:r>
              <a:rPr lang="en-US" sz="1200" b="1" dirty="0" err="1">
                <a:solidFill>
                  <a:schemeClr val="bg1"/>
                </a:solidFill>
              </a:rPr>
              <a:t>ούτε</a:t>
            </a:r>
            <a:r>
              <a:rPr lang="en-US" sz="1200" b="1" dirty="0">
                <a:solidFill>
                  <a:schemeClr val="bg1"/>
                </a:solidFill>
              </a:rPr>
              <a:t> η </a:t>
            </a:r>
            <a:r>
              <a:rPr lang="en-US" sz="1200" b="1" dirty="0" err="1">
                <a:solidFill>
                  <a:schemeClr val="bg1"/>
                </a:solidFill>
              </a:rPr>
              <a:t>χορηγούσ</a:t>
            </a:r>
            <a:r>
              <a:rPr lang="en-US" sz="1200" b="1" dirty="0">
                <a:solidFill>
                  <a:schemeClr val="bg1"/>
                </a:solidFill>
              </a:rPr>
              <a:t>α α</a:t>
            </a:r>
            <a:r>
              <a:rPr lang="en-US" sz="1200" b="1" dirty="0" err="1">
                <a:solidFill>
                  <a:schemeClr val="bg1"/>
                </a:solidFill>
              </a:rPr>
              <a:t>ρχή</a:t>
            </a:r>
            <a:r>
              <a:rPr lang="en-US" sz="1200" b="1" dirty="0">
                <a:solidFill>
                  <a:schemeClr val="bg1"/>
                </a:solidFill>
              </a:rPr>
              <a:t> μπ</a:t>
            </a:r>
            <a:r>
              <a:rPr lang="en-US" sz="1200" b="1" dirty="0" err="1">
                <a:solidFill>
                  <a:schemeClr val="bg1"/>
                </a:solidFill>
              </a:rPr>
              <a:t>ορούν</a:t>
            </a:r>
            <a:r>
              <a:rPr lang="en-US" sz="1200" b="1" dirty="0">
                <a:solidFill>
                  <a:schemeClr val="bg1"/>
                </a:solidFill>
              </a:rPr>
              <a:t> να </a:t>
            </a:r>
            <a:r>
              <a:rPr lang="en-US" sz="1200" b="1" dirty="0" err="1">
                <a:solidFill>
                  <a:schemeClr val="bg1"/>
                </a:solidFill>
              </a:rPr>
              <a:t>θεωρηθούν</a:t>
            </a:r>
            <a:r>
              <a:rPr lang="en-US" sz="1200" b="1" dirty="0">
                <a:solidFill>
                  <a:schemeClr val="bg1"/>
                </a:solidFill>
              </a:rPr>
              <a:t> υπ</a:t>
            </a:r>
            <a:r>
              <a:rPr lang="en-US" sz="1200" b="1" dirty="0" err="1">
                <a:solidFill>
                  <a:schemeClr val="bg1"/>
                </a:solidFill>
              </a:rPr>
              <a:t>εύθηνες</a:t>
            </a:r>
            <a:r>
              <a:rPr lang="en-US" sz="1200" b="1" dirty="0">
                <a:solidFill>
                  <a:schemeClr val="bg1"/>
                </a:solidFill>
              </a:rPr>
              <a:t> </a:t>
            </a:r>
            <a:r>
              <a:rPr lang="en-US" sz="1200" b="1" dirty="0" err="1">
                <a:solidFill>
                  <a:schemeClr val="bg1"/>
                </a:solidFill>
              </a:rPr>
              <a:t>γι</a:t>
            </a:r>
            <a:r>
              <a:rPr lang="en-US" sz="1200" b="1" dirty="0">
                <a:solidFill>
                  <a:schemeClr val="bg1"/>
                </a:solidFill>
              </a:rPr>
              <a:t>α α</a:t>
            </a:r>
            <a:r>
              <a:rPr lang="en-US" sz="1200" b="1" dirty="0" err="1">
                <a:solidFill>
                  <a:schemeClr val="bg1"/>
                </a:solidFill>
              </a:rPr>
              <a:t>υτές</a:t>
            </a:r>
            <a:r>
              <a:rPr lang="en-US" sz="1200" b="1" dirty="0">
                <a:solidFill>
                  <a:schemeClr val="bg1"/>
                </a:solidFill>
              </a:rPr>
              <a:t>.</a:t>
            </a:r>
            <a:r>
              <a:rPr lang="en-US" sz="1200" b="1" dirty="0">
                <a:solidFill>
                  <a:schemeClr val="bg1"/>
                </a:solidFill>
                <a:ea typeface="+mn-lt"/>
                <a:cs typeface="+mn-lt"/>
              </a:rPr>
              <a:t>» </a:t>
            </a:r>
            <a:endParaRPr lang="en-US" sz="1200" b="1" dirty="0">
              <a:solidFill>
                <a:schemeClr val="bg1"/>
              </a:solidFill>
            </a:endParaRPr>
          </a:p>
        </p:txBody>
      </p:sp>
    </p:spTree>
    <p:extLst>
      <p:ext uri="{BB962C8B-B14F-4D97-AF65-F5344CB8AC3E}">
        <p14:creationId xmlns:p14="http://schemas.microsoft.com/office/powerpoint/2010/main" val="3705996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2F5752F6-68E6-9E25-5F23-B52F44D20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21E89-1E69-FD1D-1A96-6EF7B8D2D65E}"/>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15EDDE89-B1CC-CC8E-96E4-8541DB066306}"/>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350ADD79-8C15-0E2F-B7D7-EBB231C5BB76}"/>
              </a:ext>
            </a:extLst>
          </p:cNvPr>
          <p:cNvSpPr/>
          <p:nvPr/>
        </p:nvSpPr>
        <p:spPr>
          <a:xfrm>
            <a:off x="-1" y="0"/>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58E0A07-AE41-F24F-7CB0-22CFA3E3CC50}"/>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A4847B55-A8C8-63D8-5AD3-9BD9944B70BC}"/>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3997A74E-362F-7EB7-5716-446147B534B3}"/>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5AACECBE-FB4B-D10A-6B0D-A796CCA6852D}"/>
              </a:ext>
            </a:extLst>
          </p:cNvPr>
          <p:cNvSpPr txBox="1"/>
          <p:nvPr/>
        </p:nvSpPr>
        <p:spPr>
          <a:xfrm>
            <a:off x="4978400" y="1854200"/>
            <a:ext cx="365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DIFFERENT TIMES</a:t>
            </a:r>
          </a:p>
        </p:txBody>
      </p:sp>
      <p:pic>
        <p:nvPicPr>
          <p:cNvPr id="6" name="Picture 5" descr="A group of people carrying a large carpet on their heads&#10;&#10;AI-generated content may be incorrect.">
            <a:extLst>
              <a:ext uri="{FF2B5EF4-FFF2-40B4-BE49-F238E27FC236}">
                <a16:creationId xmlns:a16="http://schemas.microsoft.com/office/drawing/2014/main" id="{565524C5-596D-8945-2267-216BC690FCFC}"/>
              </a:ext>
            </a:extLst>
          </p:cNvPr>
          <p:cNvPicPr>
            <a:picLocks noChangeAspect="1"/>
          </p:cNvPicPr>
          <p:nvPr/>
        </p:nvPicPr>
        <p:blipFill>
          <a:blip r:embed="rId3"/>
          <a:stretch>
            <a:fillRect/>
          </a:stretch>
        </p:blipFill>
        <p:spPr>
          <a:xfrm rot="2520000">
            <a:off x="9546623" y="4198163"/>
            <a:ext cx="1880205" cy="2476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A group of women wearing robes&#10;&#10;AI-generated content may be incorrect.">
            <a:extLst>
              <a:ext uri="{FF2B5EF4-FFF2-40B4-BE49-F238E27FC236}">
                <a16:creationId xmlns:a16="http://schemas.microsoft.com/office/drawing/2014/main" id="{6545AEF4-90DB-37BB-1601-A6B3D1168262}"/>
              </a:ext>
            </a:extLst>
          </p:cNvPr>
          <p:cNvPicPr>
            <a:picLocks noChangeAspect="1"/>
          </p:cNvPicPr>
          <p:nvPr/>
        </p:nvPicPr>
        <p:blipFill>
          <a:blip r:embed="rId4"/>
          <a:stretch>
            <a:fillRect/>
          </a:stretch>
        </p:blipFill>
        <p:spPr>
          <a:xfrm rot="600000">
            <a:off x="5931415" y="2837182"/>
            <a:ext cx="1668528" cy="2369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painting of a person in a crown&#10;&#10;AI-generated content may be incorrect.">
            <a:extLst>
              <a:ext uri="{FF2B5EF4-FFF2-40B4-BE49-F238E27FC236}">
                <a16:creationId xmlns:a16="http://schemas.microsoft.com/office/drawing/2014/main" id="{C096BC91-A3DE-863B-1B16-864D2C80AF83}"/>
              </a:ext>
            </a:extLst>
          </p:cNvPr>
          <p:cNvPicPr>
            <a:picLocks noChangeAspect="1"/>
          </p:cNvPicPr>
          <p:nvPr/>
        </p:nvPicPr>
        <p:blipFill>
          <a:blip r:embed="rId5"/>
          <a:stretch>
            <a:fillRect/>
          </a:stretch>
        </p:blipFill>
        <p:spPr>
          <a:xfrm rot="19320000">
            <a:off x="368123" y="4216404"/>
            <a:ext cx="1708994" cy="2438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lose-up of a vase&#10;&#10;AI-generated content may be incorrect.">
            <a:extLst>
              <a:ext uri="{FF2B5EF4-FFF2-40B4-BE49-F238E27FC236}">
                <a16:creationId xmlns:a16="http://schemas.microsoft.com/office/drawing/2014/main" id="{3B37ADD4-B339-55BC-0E85-4EFB5866456E}"/>
              </a:ext>
            </a:extLst>
          </p:cNvPr>
          <p:cNvPicPr>
            <a:picLocks noChangeAspect="1"/>
          </p:cNvPicPr>
          <p:nvPr/>
        </p:nvPicPr>
        <p:blipFill>
          <a:blip r:embed="rId6"/>
          <a:stretch>
            <a:fillRect/>
          </a:stretch>
        </p:blipFill>
        <p:spPr>
          <a:xfrm rot="20160000">
            <a:off x="2022707" y="3292386"/>
            <a:ext cx="1648581" cy="2397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 statue of a group of people&#10;&#10;AI-generated content may be incorrect.">
            <a:extLst>
              <a:ext uri="{FF2B5EF4-FFF2-40B4-BE49-F238E27FC236}">
                <a16:creationId xmlns:a16="http://schemas.microsoft.com/office/drawing/2014/main" id="{C3637B6D-C199-EBEB-2805-034949623C8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420000">
            <a:off x="3964555" y="2803947"/>
            <a:ext cx="1639511" cy="2340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75DA2F06-286E-A959-43C8-9C4EB5BA2594}"/>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pic>
        <p:nvPicPr>
          <p:cNvPr id="8" name="Picture 7" descr="Ελληνική ιστορία - Νεοελληνική τέχνη - Η ζωή των Ελλήνων στα χρόνια της ...">
            <a:extLst>
              <a:ext uri="{FF2B5EF4-FFF2-40B4-BE49-F238E27FC236}">
                <a16:creationId xmlns:a16="http://schemas.microsoft.com/office/drawing/2014/main" id="{35C1834E-4183-4695-CA56-897A2AE47D62}"/>
              </a:ext>
            </a:extLst>
          </p:cNvPr>
          <p:cNvPicPr>
            <a:picLocks noChangeAspect="1"/>
          </p:cNvPicPr>
          <p:nvPr/>
        </p:nvPicPr>
        <p:blipFill>
          <a:blip r:embed="rId9"/>
          <a:stretch>
            <a:fillRect/>
          </a:stretch>
        </p:blipFill>
        <p:spPr>
          <a:xfrm rot="1260000">
            <a:off x="7794171" y="3132364"/>
            <a:ext cx="1687288" cy="2574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36260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06BC339D-6045-8F25-620D-AE0243669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F1506-E79F-B51A-220F-82A7FDC51024}"/>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04840E01-19C1-359A-C39E-06EA3D03B6B9}"/>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99D09B14-122A-A39E-71E1-3A74508A3651}"/>
              </a:ext>
            </a:extLst>
          </p:cNvPr>
          <p:cNvSpPr/>
          <p:nvPr/>
        </p:nvSpPr>
        <p:spPr>
          <a:xfrm>
            <a:off x="-1" y="0"/>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A1B5F4D-7484-E7AF-7266-487EDD2E2604}"/>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D1252F3A-C232-55D4-1C95-FB6DB5316B6C}"/>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EAB0CFC9-318E-4770-B574-35A49624621F}"/>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525E384B-1ECE-672B-7695-5F4B90BB8341}"/>
              </a:ext>
            </a:extLst>
          </p:cNvPr>
          <p:cNvSpPr txBox="1"/>
          <p:nvPr/>
        </p:nvSpPr>
        <p:spPr>
          <a:xfrm>
            <a:off x="4978400" y="1854200"/>
            <a:ext cx="365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DIFFERENT TIMES</a:t>
            </a:r>
          </a:p>
        </p:txBody>
      </p:sp>
      <p:pic>
        <p:nvPicPr>
          <p:cNvPr id="6" name="Picture 5" descr="A group of people carrying a large carpet on their heads&#10;&#10;AI-generated content may be incorrect.">
            <a:extLst>
              <a:ext uri="{FF2B5EF4-FFF2-40B4-BE49-F238E27FC236}">
                <a16:creationId xmlns:a16="http://schemas.microsoft.com/office/drawing/2014/main" id="{3B19BE6B-B689-A332-6F3B-9E0293C48F0F}"/>
              </a:ext>
            </a:extLst>
          </p:cNvPr>
          <p:cNvPicPr>
            <a:picLocks noChangeAspect="1"/>
          </p:cNvPicPr>
          <p:nvPr/>
        </p:nvPicPr>
        <p:blipFill>
          <a:blip r:embed="rId3"/>
          <a:stretch>
            <a:fillRect/>
          </a:stretch>
        </p:blipFill>
        <p:spPr>
          <a:xfrm rot="2520000">
            <a:off x="7694377" y="4713978"/>
            <a:ext cx="1880205" cy="2476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A group of women wearing robes&#10;&#10;AI-generated content may be incorrect.">
            <a:extLst>
              <a:ext uri="{FF2B5EF4-FFF2-40B4-BE49-F238E27FC236}">
                <a16:creationId xmlns:a16="http://schemas.microsoft.com/office/drawing/2014/main" id="{5E41C284-AA5E-8ADA-3AA2-4852D07C674F}"/>
              </a:ext>
            </a:extLst>
          </p:cNvPr>
          <p:cNvPicPr>
            <a:picLocks noChangeAspect="1"/>
          </p:cNvPicPr>
          <p:nvPr/>
        </p:nvPicPr>
        <p:blipFill>
          <a:blip r:embed="rId4"/>
          <a:stretch>
            <a:fillRect/>
          </a:stretch>
        </p:blipFill>
        <p:spPr>
          <a:xfrm rot="600000">
            <a:off x="3668861" y="3083367"/>
            <a:ext cx="1668528" cy="2369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painting of a person in a crown&#10;&#10;AI-generated content may be incorrect.">
            <a:extLst>
              <a:ext uri="{FF2B5EF4-FFF2-40B4-BE49-F238E27FC236}">
                <a16:creationId xmlns:a16="http://schemas.microsoft.com/office/drawing/2014/main" id="{F8F69AA5-2048-25A8-B254-A81D9F852E83}"/>
              </a:ext>
            </a:extLst>
          </p:cNvPr>
          <p:cNvPicPr>
            <a:picLocks noChangeAspect="1"/>
          </p:cNvPicPr>
          <p:nvPr/>
        </p:nvPicPr>
        <p:blipFill>
          <a:blip r:embed="rId5"/>
          <a:stretch>
            <a:fillRect/>
          </a:stretch>
        </p:blipFill>
        <p:spPr>
          <a:xfrm rot="19320000">
            <a:off x="-2282130" y="4533764"/>
            <a:ext cx="1708994" cy="2438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lose-up of a vase&#10;&#10;AI-generated content may be incorrect.">
            <a:extLst>
              <a:ext uri="{FF2B5EF4-FFF2-40B4-BE49-F238E27FC236}">
                <a16:creationId xmlns:a16="http://schemas.microsoft.com/office/drawing/2014/main" id="{BF88DE02-BD41-5A25-F541-ED402774BF30}"/>
              </a:ext>
            </a:extLst>
          </p:cNvPr>
          <p:cNvPicPr>
            <a:picLocks noChangeAspect="1"/>
          </p:cNvPicPr>
          <p:nvPr/>
        </p:nvPicPr>
        <p:blipFill>
          <a:blip r:embed="rId6"/>
          <a:stretch>
            <a:fillRect/>
          </a:stretch>
        </p:blipFill>
        <p:spPr>
          <a:xfrm rot="20160000">
            <a:off x="-532924" y="3456509"/>
            <a:ext cx="1648581" cy="2397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 statue of a group of people&#10;&#10;AI-generated content may be incorrect.">
            <a:extLst>
              <a:ext uri="{FF2B5EF4-FFF2-40B4-BE49-F238E27FC236}">
                <a16:creationId xmlns:a16="http://schemas.microsoft.com/office/drawing/2014/main" id="{C9D6574B-DF7E-E9E7-241F-52D98149056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531199" y="2956755"/>
            <a:ext cx="1651234" cy="2375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A28596A9-04C2-591B-1055-5642B0622C62}"/>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pic>
        <p:nvPicPr>
          <p:cNvPr id="8" name="Picture 7" descr="Ελληνική ιστορία - Νεοελληνική τέχνη - Η ζωή των Ελλήνων στα χρόνια της ...">
            <a:extLst>
              <a:ext uri="{FF2B5EF4-FFF2-40B4-BE49-F238E27FC236}">
                <a16:creationId xmlns:a16="http://schemas.microsoft.com/office/drawing/2014/main" id="{6C406C80-6806-B888-0679-117091193B66}"/>
              </a:ext>
            </a:extLst>
          </p:cNvPr>
          <p:cNvPicPr>
            <a:picLocks noChangeAspect="1"/>
          </p:cNvPicPr>
          <p:nvPr/>
        </p:nvPicPr>
        <p:blipFill>
          <a:blip r:embed="rId9"/>
          <a:stretch>
            <a:fillRect/>
          </a:stretch>
        </p:blipFill>
        <p:spPr>
          <a:xfrm rot="1260000">
            <a:off x="5766079" y="3437164"/>
            <a:ext cx="1687288" cy="2574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3347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EE0DA6F5-A6FD-A965-D8E2-D4A3C398F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636DD-4F70-55B0-52C6-6DB7EF6347A4}"/>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B0EDFACA-0746-DFE8-BDFD-6061CAC9C77B}"/>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B860F5C5-E919-79DB-7777-2C86644067C3}"/>
              </a:ext>
            </a:extLst>
          </p:cNvPr>
          <p:cNvSpPr/>
          <p:nvPr/>
        </p:nvSpPr>
        <p:spPr>
          <a:xfrm>
            <a:off x="-1" y="0"/>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6A35E1F-66A8-D5DF-F739-198B55A16C73}"/>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E252D7A7-968D-3840-7C19-3E1F767810B6}"/>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205306E6-AB46-54A6-578B-89EFB405BAC6}"/>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48B4EA3C-5D6B-DB30-6807-D25D7831EB8A}"/>
              </a:ext>
            </a:extLst>
          </p:cNvPr>
          <p:cNvSpPr txBox="1"/>
          <p:nvPr/>
        </p:nvSpPr>
        <p:spPr>
          <a:xfrm>
            <a:off x="4978400" y="1854200"/>
            <a:ext cx="365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HOMERIC ERA</a:t>
            </a:r>
          </a:p>
        </p:txBody>
      </p:sp>
      <p:pic>
        <p:nvPicPr>
          <p:cNvPr id="19" name="Picture 18" descr="A statue of a group of people&#10;&#10;AI-generated content may be incorrect.">
            <a:extLst>
              <a:ext uri="{FF2B5EF4-FFF2-40B4-BE49-F238E27FC236}">
                <a16:creationId xmlns:a16="http://schemas.microsoft.com/office/drawing/2014/main" id="{D6069873-C3CF-A1F3-EFAF-00F647762A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7366" y="2877124"/>
            <a:ext cx="3230638" cy="3775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A7764F8D-C1C2-6D6C-F83B-6FD5FDABE783}"/>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93C9C0BA-5F28-E375-AFBF-89201F461CCA}"/>
              </a:ext>
            </a:extLst>
          </p:cNvPr>
          <p:cNvSpPr txBox="1"/>
          <p:nvPr/>
        </p:nvSpPr>
        <p:spPr>
          <a:xfrm>
            <a:off x="3892550" y="3340100"/>
            <a:ext cx="441325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IN THE HOMERIC ERA, MARRIAGES BETWEEN NOBLES WERE MADE EITHER BY BUYING THE BRIDE, OR BY CONTESTS BETWEEN NOBLES WITH THE BRIDE AS A PRIZE, OR BY KIDNAPPING WOMEN. HOMER REFERS TO THE DOWRY AS "THE SHARE GIVEN TO MARRIAGES, PROIX OR FERNE".</a:t>
            </a:r>
          </a:p>
        </p:txBody>
      </p:sp>
      <p:sp>
        <p:nvSpPr>
          <p:cNvPr id="9" name="TextBox 8">
            <a:extLst>
              <a:ext uri="{FF2B5EF4-FFF2-40B4-BE49-F238E27FC236}">
                <a16:creationId xmlns:a16="http://schemas.microsoft.com/office/drawing/2014/main" id="{C464C130-B013-2DD0-8BEA-7AE9C0A533FB}"/>
              </a:ext>
            </a:extLst>
          </p:cNvPr>
          <p:cNvSpPr txBox="1"/>
          <p:nvPr/>
        </p:nvSpPr>
        <p:spPr>
          <a:xfrm>
            <a:off x="6109589" y="1416332"/>
            <a:ext cx="25894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rPr>
              <a:t>1100 - 750 B.C.</a:t>
            </a:r>
          </a:p>
        </p:txBody>
      </p:sp>
    </p:spTree>
    <p:extLst>
      <p:ext uri="{BB962C8B-B14F-4D97-AF65-F5344CB8AC3E}">
        <p14:creationId xmlns:p14="http://schemas.microsoft.com/office/powerpoint/2010/main" val="3840832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9C20AE7B-6847-3656-2F27-8B46259AF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01834-B207-3A62-BF41-177653F9D796}"/>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DE2D6470-7885-2031-8245-5E4D865F737D}"/>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1DA0A28A-074B-FC57-7431-CDAB40AA111B}"/>
              </a:ext>
            </a:extLst>
          </p:cNvPr>
          <p:cNvSpPr/>
          <p:nvPr/>
        </p:nvSpPr>
        <p:spPr>
          <a:xfrm>
            <a:off x="-17347" y="3408"/>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148F96D-4602-EA47-B727-3A77C0ACC1F1}"/>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F492C118-D71D-6591-9DB6-960C277F53A9}"/>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2535A676-756E-1396-1B4C-99434777A321}"/>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EB6DAA23-35FF-3159-666B-7F7126E1CC66}"/>
              </a:ext>
            </a:extLst>
          </p:cNvPr>
          <p:cNvSpPr txBox="1"/>
          <p:nvPr/>
        </p:nvSpPr>
        <p:spPr>
          <a:xfrm>
            <a:off x="4978400" y="1854200"/>
            <a:ext cx="365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ANTIQUITY</a:t>
            </a:r>
          </a:p>
        </p:txBody>
      </p:sp>
      <p:pic>
        <p:nvPicPr>
          <p:cNvPr id="17" name="Picture 16" descr="A close-up of a vase&#10;&#10;AI-generated content may be incorrect.">
            <a:extLst>
              <a:ext uri="{FF2B5EF4-FFF2-40B4-BE49-F238E27FC236}">
                <a16:creationId xmlns:a16="http://schemas.microsoft.com/office/drawing/2014/main" id="{DD86F904-3B47-7AB5-8BDA-BDC3D36C1C63}"/>
              </a:ext>
            </a:extLst>
          </p:cNvPr>
          <p:cNvPicPr>
            <a:picLocks noChangeAspect="1"/>
          </p:cNvPicPr>
          <p:nvPr/>
        </p:nvPicPr>
        <p:blipFill>
          <a:blip r:embed="rId3"/>
          <a:stretch>
            <a:fillRect/>
          </a:stretch>
        </p:blipFill>
        <p:spPr>
          <a:xfrm>
            <a:off x="268560" y="2882545"/>
            <a:ext cx="3168952" cy="3699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4643A9A7-755F-D18F-2B47-1EEE8FA5E470}"/>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D5F0090E-9D77-30A5-1347-473071BA60F6}"/>
              </a:ext>
            </a:extLst>
          </p:cNvPr>
          <p:cNvSpPr txBox="1"/>
          <p:nvPr/>
        </p:nvSpPr>
        <p:spPr>
          <a:xfrm>
            <a:off x="3511550" y="2895600"/>
            <a:ext cx="446405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IN ANTIQUITY, A DOWRY WAS THE PROPERTY OR MONEY A BRIDE'S FAMILY GAVE TO THE GROOM OR HIS FAMILY AT MARRIAGE. IT WAS FUNCTIONED AS FINANCIAL SECURITY FOR THE WOMAN, IN CASE OF WIDOWHOOD OR DIVORCE AND WAS MANAGED BY THE HUSBAND, EVEN THOUGH, LEGALLY BELONGED TO THE WIFE.</a:t>
            </a:r>
          </a:p>
        </p:txBody>
      </p:sp>
      <p:sp>
        <p:nvSpPr>
          <p:cNvPr id="9" name="TextBox 8">
            <a:extLst>
              <a:ext uri="{FF2B5EF4-FFF2-40B4-BE49-F238E27FC236}">
                <a16:creationId xmlns:a16="http://schemas.microsoft.com/office/drawing/2014/main" id="{8AA1323B-A3F6-6305-0B45-3E5D33FC402D}"/>
              </a:ext>
            </a:extLst>
          </p:cNvPr>
          <p:cNvSpPr txBox="1"/>
          <p:nvPr/>
        </p:nvSpPr>
        <p:spPr>
          <a:xfrm>
            <a:off x="7829550" y="4025900"/>
            <a:ext cx="417195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b="1">
                <a:solidFill>
                  <a:schemeClr val="bg1"/>
                </a:solidFill>
              </a:rPr>
              <a:t>IT WAS SEEN, AS THE BRIDE'S SHARE OF INHERITANCE.</a:t>
            </a:r>
          </a:p>
          <a:p>
            <a:pPr marL="285750" indent="-285750">
              <a:buFont typeface="Arial"/>
              <a:buChar char="•"/>
            </a:pPr>
            <a:r>
              <a:rPr lang="en-GB" sz="2000" b="1">
                <a:solidFill>
                  <a:schemeClr val="bg1"/>
                </a:solidFill>
              </a:rPr>
              <a:t>IF THE MARRIAGE ENDED, THE DOWRY HAD TO BE RETURNED TO THE WOMAN OR HER FAMILY.</a:t>
            </a:r>
          </a:p>
          <a:p>
            <a:pPr marL="285750" indent="-285750">
              <a:buFont typeface="Arial"/>
              <a:buChar char="•"/>
            </a:pPr>
            <a:r>
              <a:rPr lang="en-GB" sz="2000" b="1">
                <a:solidFill>
                  <a:schemeClr val="bg1"/>
                </a:solidFill>
              </a:rPr>
              <a:t>OFTEN, CONSISTED OF MONEY, LAND, SLAVES, OR JEWELLERY.</a:t>
            </a:r>
          </a:p>
        </p:txBody>
      </p:sp>
      <p:sp>
        <p:nvSpPr>
          <p:cNvPr id="6" name="TextBox 5">
            <a:extLst>
              <a:ext uri="{FF2B5EF4-FFF2-40B4-BE49-F238E27FC236}">
                <a16:creationId xmlns:a16="http://schemas.microsoft.com/office/drawing/2014/main" id="{604E61B8-C638-F67A-6E88-71EF1C665C65}"/>
              </a:ext>
            </a:extLst>
          </p:cNvPr>
          <p:cNvSpPr txBox="1"/>
          <p:nvPr/>
        </p:nvSpPr>
        <p:spPr>
          <a:xfrm>
            <a:off x="5905976" y="1498609"/>
            <a:ext cx="29272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rPr>
              <a:t>8</a:t>
            </a:r>
            <a:r>
              <a:rPr lang="en-GB" sz="1600">
                <a:solidFill>
                  <a:schemeClr val="bg1"/>
                </a:solidFill>
              </a:rPr>
              <a:t>TH</a:t>
            </a:r>
            <a:r>
              <a:rPr lang="en-GB" sz="2000">
                <a:solidFill>
                  <a:schemeClr val="bg1"/>
                </a:solidFill>
              </a:rPr>
              <a:t> – 6</a:t>
            </a:r>
            <a:r>
              <a:rPr lang="en-GB" sz="1600">
                <a:solidFill>
                  <a:schemeClr val="bg1"/>
                </a:solidFill>
              </a:rPr>
              <a:t>TH</a:t>
            </a:r>
            <a:r>
              <a:rPr lang="en-GB" sz="2000">
                <a:solidFill>
                  <a:schemeClr val="bg1"/>
                </a:solidFill>
              </a:rPr>
              <a:t> CENTURY B.C.</a:t>
            </a:r>
          </a:p>
        </p:txBody>
      </p:sp>
    </p:spTree>
    <p:extLst>
      <p:ext uri="{BB962C8B-B14F-4D97-AF65-F5344CB8AC3E}">
        <p14:creationId xmlns:p14="http://schemas.microsoft.com/office/powerpoint/2010/main" val="3398505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18A1274B-4FB7-99E5-54E8-A4CF10CCE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2EBDC-88F4-D1ED-0D7C-228BA345441E}"/>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1E966CA2-D21B-EF54-6BB4-499941D9156B}"/>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0C259360-2F9D-4CAB-8121-2F72773869E3}"/>
              </a:ext>
            </a:extLst>
          </p:cNvPr>
          <p:cNvSpPr/>
          <p:nvPr/>
        </p:nvSpPr>
        <p:spPr>
          <a:xfrm>
            <a:off x="-12701" y="12700"/>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B444823-CF3D-29FF-8571-57DB6887F906}"/>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B48978FA-CD0A-4581-C325-BB261CD5B106}"/>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B967FB27-BCAA-E43E-B931-E9B9AC9083F9}"/>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35FC609B-A2C4-5EA5-BCBE-7E29A6F38C5E}"/>
              </a:ext>
            </a:extLst>
          </p:cNvPr>
          <p:cNvSpPr txBox="1"/>
          <p:nvPr/>
        </p:nvSpPr>
        <p:spPr>
          <a:xfrm>
            <a:off x="4978400" y="1854200"/>
            <a:ext cx="365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ROMAN ERA</a:t>
            </a:r>
          </a:p>
        </p:txBody>
      </p:sp>
      <p:pic>
        <p:nvPicPr>
          <p:cNvPr id="14" name="Picture 13" descr="A painting of a person in a crown&#10;&#10;AI-generated content may be incorrect.">
            <a:extLst>
              <a:ext uri="{FF2B5EF4-FFF2-40B4-BE49-F238E27FC236}">
                <a16:creationId xmlns:a16="http://schemas.microsoft.com/office/drawing/2014/main" id="{32F65BD4-AE12-9053-3A2B-72F71723853E}"/>
              </a:ext>
            </a:extLst>
          </p:cNvPr>
          <p:cNvPicPr>
            <a:picLocks noChangeAspect="1"/>
          </p:cNvPicPr>
          <p:nvPr/>
        </p:nvPicPr>
        <p:blipFill>
          <a:blip r:embed="rId3"/>
          <a:stretch>
            <a:fillRect/>
          </a:stretch>
        </p:blipFill>
        <p:spPr>
          <a:xfrm>
            <a:off x="398569" y="2746222"/>
            <a:ext cx="3202150" cy="3877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8FB138D9-4D40-AF27-B0B7-07832CCDE04F}"/>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9" name="TextBox 8">
            <a:extLst>
              <a:ext uri="{FF2B5EF4-FFF2-40B4-BE49-F238E27FC236}">
                <a16:creationId xmlns:a16="http://schemas.microsoft.com/office/drawing/2014/main" id="{FE5E982F-F07C-9FB6-1A55-148C5B29CD68}"/>
              </a:ext>
            </a:extLst>
          </p:cNvPr>
          <p:cNvSpPr txBox="1"/>
          <p:nvPr/>
        </p:nvSpPr>
        <p:spPr>
          <a:xfrm>
            <a:off x="4019550" y="2889250"/>
            <a:ext cx="58674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IN ROMAN TIMES, A DOWRY WAS A FINANCIAL CONTRIBUTION FROM THE BRIDE'S FAMILY TO THE GROOM, INTENDED TO STREGTHEN THE NEW FAMILY AND TO MEET THE BURDENS OF COMMON LIFE. THE DOWRY WAS NOT A GIFT, BUT AN OBLIGATION FOR THE BRIDE AND HER FAMILY TO FINANCIALLY PARTICIPATE IN THE MARRIAGE AND LIKE IN THE ANTIQUITY, THE DOWRY ALSO SERVED, AS A MEANS OF PROTECTING THE WOMAN IN THE EVENT OF DIVORCE OR WIDOWHOOD.</a:t>
            </a:r>
          </a:p>
        </p:txBody>
      </p:sp>
      <p:sp>
        <p:nvSpPr>
          <p:cNvPr id="6" name="TextBox 5">
            <a:extLst>
              <a:ext uri="{FF2B5EF4-FFF2-40B4-BE49-F238E27FC236}">
                <a16:creationId xmlns:a16="http://schemas.microsoft.com/office/drawing/2014/main" id="{171F9B9B-9A50-7BE0-C74C-7F7B8EDB02E1}"/>
              </a:ext>
            </a:extLst>
          </p:cNvPr>
          <p:cNvSpPr txBox="1"/>
          <p:nvPr/>
        </p:nvSpPr>
        <p:spPr>
          <a:xfrm>
            <a:off x="5865836" y="1498636"/>
            <a:ext cx="34522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rPr>
              <a:t>2</a:t>
            </a:r>
            <a:r>
              <a:rPr lang="en-GB" sz="1600">
                <a:solidFill>
                  <a:schemeClr val="bg1"/>
                </a:solidFill>
              </a:rPr>
              <a:t>TH </a:t>
            </a:r>
            <a:r>
              <a:rPr lang="en-GB" sz="2000">
                <a:solidFill>
                  <a:schemeClr val="bg1"/>
                </a:solidFill>
              </a:rPr>
              <a:t>CENTURY B.C. - 476 A.D.</a:t>
            </a:r>
          </a:p>
        </p:txBody>
      </p:sp>
    </p:spTree>
    <p:extLst>
      <p:ext uri="{BB962C8B-B14F-4D97-AF65-F5344CB8AC3E}">
        <p14:creationId xmlns:p14="http://schemas.microsoft.com/office/powerpoint/2010/main" val="2836478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12C95BD3-857A-EAC0-49EC-2013F3D45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20778-B6E4-C250-5918-C3149C355E02}"/>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0FA41C54-4944-4623-587B-E1468215B3E3}"/>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636FA403-CBE9-AB6F-BB94-15A5BFA71E66}"/>
              </a:ext>
            </a:extLst>
          </p:cNvPr>
          <p:cNvSpPr/>
          <p:nvPr/>
        </p:nvSpPr>
        <p:spPr>
          <a:xfrm>
            <a:off x="-25401" y="11723"/>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CE26F05-5DCD-33C1-837C-8B2DD098FEB9}"/>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F5BE2131-31FD-88BD-F7B9-3DEBE7AC3FF5}"/>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25533E58-0BCE-8EB6-3C97-1097CB40B69E}"/>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40504F3D-D93D-56A9-6297-5754E4C57911}"/>
              </a:ext>
            </a:extLst>
          </p:cNvPr>
          <p:cNvSpPr txBox="1"/>
          <p:nvPr/>
        </p:nvSpPr>
        <p:spPr>
          <a:xfrm>
            <a:off x="4978400" y="1854200"/>
            <a:ext cx="365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BYZANTINE ERA</a:t>
            </a:r>
          </a:p>
        </p:txBody>
      </p:sp>
      <p:pic>
        <p:nvPicPr>
          <p:cNvPr id="16" name="Picture 15" descr="A group of women wearing robes&#10;&#10;AI-generated content may be incorrect.">
            <a:extLst>
              <a:ext uri="{FF2B5EF4-FFF2-40B4-BE49-F238E27FC236}">
                <a16:creationId xmlns:a16="http://schemas.microsoft.com/office/drawing/2014/main" id="{C5EA677D-9CEE-C817-8A4E-44C38FF70FA4}"/>
              </a:ext>
            </a:extLst>
          </p:cNvPr>
          <p:cNvPicPr>
            <a:picLocks noChangeAspect="1"/>
          </p:cNvPicPr>
          <p:nvPr/>
        </p:nvPicPr>
        <p:blipFill>
          <a:blip r:embed="rId3"/>
          <a:stretch>
            <a:fillRect/>
          </a:stretch>
        </p:blipFill>
        <p:spPr>
          <a:xfrm>
            <a:off x="559077" y="2882541"/>
            <a:ext cx="3098184" cy="3744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86DAFF37-1968-DA51-B6E0-04B7C4D201BA}"/>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sp>
        <p:nvSpPr>
          <p:cNvPr id="8" name="TextBox 7">
            <a:extLst>
              <a:ext uri="{FF2B5EF4-FFF2-40B4-BE49-F238E27FC236}">
                <a16:creationId xmlns:a16="http://schemas.microsoft.com/office/drawing/2014/main" id="{60E9C642-4340-DBA1-9077-47823FF5CBAC}"/>
              </a:ext>
            </a:extLst>
          </p:cNvPr>
          <p:cNvSpPr txBox="1"/>
          <p:nvPr/>
        </p:nvSpPr>
        <p:spPr>
          <a:xfrm>
            <a:off x="4032250" y="2882900"/>
            <a:ext cx="68389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THE PURPOSE OF THE </a:t>
            </a:r>
            <a:r>
              <a:rPr lang="en-GB" sz="2000" b="1" err="1">
                <a:solidFill>
                  <a:schemeClr val="bg1"/>
                </a:solidFill>
              </a:rPr>
              <a:t>THE</a:t>
            </a:r>
            <a:r>
              <a:rPr lang="en-GB" sz="2000" b="1">
                <a:solidFill>
                  <a:schemeClr val="bg1"/>
                </a:solidFill>
              </a:rPr>
              <a:t> DOWRY IN BYZANTINE ERA, WAS TO ENSURE ECONOMIC STABILITY AND TO CONTRIBUTE A PORTION OF THE FATHER'S PROPERTY TO THE NEW HOUSEHOLD. IT HAD A LEGAL FORM,  THROUGH FORMAL DOWRY AGREEMENTS AND WAS REGULATED BY BYZANTINE LAW. THE HUSBAND HAD THE RIGHT TO MANAGE THE DOWRY, BUT OWNERSHIP REMAINED WITH THE WIFE, PROTECTING IT FROM CONFISCATION. THE DOWRY INCLUDED MONEY, REAL ESTATE , JEWELLERY AND VALUABLE ITEMS. IT WAS AN IMPORTANT FACTOR, IN DETERMINING THE SOCIAL STATUS OF FAMILIES AND FUTURE BRIDES.</a:t>
            </a:r>
          </a:p>
        </p:txBody>
      </p:sp>
      <p:sp>
        <p:nvSpPr>
          <p:cNvPr id="6" name="TextBox 5">
            <a:extLst>
              <a:ext uri="{FF2B5EF4-FFF2-40B4-BE49-F238E27FC236}">
                <a16:creationId xmlns:a16="http://schemas.microsoft.com/office/drawing/2014/main" id="{017075A3-A0F9-37D7-A878-C8C475205E73}"/>
              </a:ext>
            </a:extLst>
          </p:cNvPr>
          <p:cNvSpPr txBox="1"/>
          <p:nvPr/>
        </p:nvSpPr>
        <p:spPr>
          <a:xfrm>
            <a:off x="5568302" y="1451744"/>
            <a:ext cx="61415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rPr>
              <a:t>EARLY BYZANTIUM 330 – LATE BYZANTIUM 1453 A.D.</a:t>
            </a:r>
          </a:p>
        </p:txBody>
      </p:sp>
    </p:spTree>
    <p:extLst>
      <p:ext uri="{BB962C8B-B14F-4D97-AF65-F5344CB8AC3E}">
        <p14:creationId xmlns:p14="http://schemas.microsoft.com/office/powerpoint/2010/main" val="476401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a:extLst>
            <a:ext uri="{FF2B5EF4-FFF2-40B4-BE49-F238E27FC236}">
              <a16:creationId xmlns:a16="http://schemas.microsoft.com/office/drawing/2014/main" id="{99207455-5CD3-E5DA-7EB0-7ABCD9F89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5A591-5C12-3811-5C06-AA03752061B3}"/>
              </a:ext>
            </a:extLst>
          </p:cNvPr>
          <p:cNvSpPr>
            <a:spLocks noGrp="1"/>
          </p:cNvSpPr>
          <p:nvPr>
            <p:ph type="ctrTitle"/>
          </p:nvPr>
        </p:nvSpPr>
        <p:spPr>
          <a:xfrm flipH="1">
            <a:off x="2844800" y="1122363"/>
            <a:ext cx="5041900" cy="1447800"/>
          </a:xfrm>
        </p:spPr>
        <p:txBody>
          <a:bodyPr>
            <a:normAutofit fontScale="90000"/>
          </a:bodyPr>
          <a:lstStyle/>
          <a:p>
            <a:pPr algn="l"/>
            <a:br>
              <a:rPr lang="en-GB" sz="2800"/>
            </a:br>
            <a:br>
              <a:rPr lang="en-GB"/>
            </a:br>
            <a:endParaRPr lang="en-GB"/>
          </a:p>
        </p:txBody>
      </p:sp>
      <p:sp>
        <p:nvSpPr>
          <p:cNvPr id="3" name="Subtitle 2">
            <a:extLst>
              <a:ext uri="{FF2B5EF4-FFF2-40B4-BE49-F238E27FC236}">
                <a16:creationId xmlns:a16="http://schemas.microsoft.com/office/drawing/2014/main" id="{B0036E9F-6303-80D7-AAAB-D8D4350AF11B}"/>
              </a:ext>
            </a:extLst>
          </p:cNvPr>
          <p:cNvSpPr>
            <a:spLocks noGrp="1"/>
          </p:cNvSpPr>
          <p:nvPr>
            <p:ph type="subTitle" idx="1"/>
          </p:nvPr>
        </p:nvSpPr>
        <p:spPr>
          <a:xfrm>
            <a:off x="1790700" y="3335338"/>
            <a:ext cx="127000" cy="182562"/>
          </a:xfrm>
        </p:spPr>
        <p:txBody>
          <a:bodyPr vert="horz" lIns="91440" tIns="45720" rIns="91440" bIns="45720" rtlCol="0" anchor="t">
            <a:normAutofit fontScale="25000" lnSpcReduction="20000"/>
          </a:bodyPr>
          <a:lstStyle/>
          <a:p>
            <a:endParaRPr lang="en-GB" sz="1800">
              <a:solidFill>
                <a:srgbClr val="FFFFFF"/>
              </a:solidFill>
            </a:endParaRPr>
          </a:p>
          <a:p>
            <a:r>
              <a:rPr lang="en-GB"/>
              <a:t>ΗΙΓΓΓΙΘΚΙΘΠ</a:t>
            </a:r>
          </a:p>
        </p:txBody>
      </p:sp>
      <p:sp>
        <p:nvSpPr>
          <p:cNvPr id="4" name="Rectangle 3">
            <a:extLst>
              <a:ext uri="{FF2B5EF4-FFF2-40B4-BE49-F238E27FC236}">
                <a16:creationId xmlns:a16="http://schemas.microsoft.com/office/drawing/2014/main" id="{2F0A5435-2CAE-8ACB-7DEA-2DD7EB6FC9DF}"/>
              </a:ext>
            </a:extLst>
          </p:cNvPr>
          <p:cNvSpPr/>
          <p:nvPr/>
        </p:nvSpPr>
        <p:spPr>
          <a:xfrm>
            <a:off x="-23447" y="11723"/>
            <a:ext cx="12217400" cy="6845300"/>
          </a:xfrm>
          <a:prstGeom prst="rect">
            <a:avLst/>
          </a:prstGeom>
          <a:solidFill>
            <a:srgbClr val="000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2D18BEB-3394-08BB-5359-D5E0CCF430F5}"/>
              </a:ext>
            </a:extLst>
          </p:cNvPr>
          <p:cNvSpPr txBox="1"/>
          <p:nvPr/>
        </p:nvSpPr>
        <p:spPr>
          <a:xfrm rot="-10800000" flipV="1">
            <a:off x="1047750" y="1288138"/>
            <a:ext cx="356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THE CUSTOM OF</a:t>
            </a:r>
          </a:p>
        </p:txBody>
      </p:sp>
      <p:sp>
        <p:nvSpPr>
          <p:cNvPr id="10" name="TextBox 9">
            <a:extLst>
              <a:ext uri="{FF2B5EF4-FFF2-40B4-BE49-F238E27FC236}">
                <a16:creationId xmlns:a16="http://schemas.microsoft.com/office/drawing/2014/main" id="{99B04A20-DCC7-97DD-756E-214FEF3CBB96}"/>
              </a:ext>
            </a:extLst>
          </p:cNvPr>
          <p:cNvSpPr txBox="1"/>
          <p:nvPr/>
        </p:nvSpPr>
        <p:spPr>
          <a:xfrm>
            <a:off x="1536700" y="1695450"/>
            <a:ext cx="420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b="1">
                <a:solidFill>
                  <a:schemeClr val="bg1"/>
                </a:solidFill>
              </a:rPr>
              <a:t>DOWRY</a:t>
            </a:r>
          </a:p>
        </p:txBody>
      </p:sp>
      <p:sp>
        <p:nvSpPr>
          <p:cNvPr id="11" name="TextBox 10">
            <a:extLst>
              <a:ext uri="{FF2B5EF4-FFF2-40B4-BE49-F238E27FC236}">
                <a16:creationId xmlns:a16="http://schemas.microsoft.com/office/drawing/2014/main" id="{DA7550DF-CA42-0893-D2A0-BAB6A8F11466}"/>
              </a:ext>
            </a:extLst>
          </p:cNvPr>
          <p:cNvSpPr txBox="1"/>
          <p:nvPr/>
        </p:nvSpPr>
        <p:spPr>
          <a:xfrm>
            <a:off x="558800" y="2882900"/>
            <a:ext cx="40513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FFFF"/>
                </a:solidFill>
              </a:rPr>
              <a:t> </a:t>
            </a:r>
            <a:endParaRPr lang="en-GB" sz="2000"/>
          </a:p>
          <a:p>
            <a:pPr algn="l"/>
            <a:endParaRPr lang="en-GB"/>
          </a:p>
        </p:txBody>
      </p:sp>
      <p:sp>
        <p:nvSpPr>
          <p:cNvPr id="5" name="TextBox 4">
            <a:extLst>
              <a:ext uri="{FF2B5EF4-FFF2-40B4-BE49-F238E27FC236}">
                <a16:creationId xmlns:a16="http://schemas.microsoft.com/office/drawing/2014/main" id="{9E2307D8-E3A3-8F2E-1540-361969341A24}"/>
              </a:ext>
            </a:extLst>
          </p:cNvPr>
          <p:cNvSpPr txBox="1"/>
          <p:nvPr/>
        </p:nvSpPr>
        <p:spPr>
          <a:xfrm>
            <a:off x="4978400" y="1854200"/>
            <a:ext cx="36576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IN THE OTTOMAN EMPIRE</a:t>
            </a:r>
          </a:p>
        </p:txBody>
      </p:sp>
      <p:sp>
        <p:nvSpPr>
          <p:cNvPr id="20" name="TextBox 19">
            <a:extLst>
              <a:ext uri="{FF2B5EF4-FFF2-40B4-BE49-F238E27FC236}">
                <a16:creationId xmlns:a16="http://schemas.microsoft.com/office/drawing/2014/main" id="{3FFD48C0-13CF-12C3-0B1D-ACE0F63970C2}"/>
              </a:ext>
            </a:extLst>
          </p:cNvPr>
          <p:cNvSpPr txBox="1"/>
          <p:nvPr/>
        </p:nvSpPr>
        <p:spPr>
          <a:xfrm>
            <a:off x="-852412" y="6805838"/>
            <a:ext cx="84063" cy="232834"/>
          </a:xfrm>
          <a:prstGeom prst="rect">
            <a:avLst/>
          </a:prstGeom>
        </p:spPr>
        <p:txBody>
          <a:bodyPr>
            <a:normAutofit fontScale="25000" lnSpcReduction="20000"/>
          </a:bodyPr>
          <a:lstStyle/>
          <a:p>
            <a:r>
              <a:rPr lang="en-US"/>
              <a:t>ThePhoto by PhotoAuthor is licensed under CCYYSA.</a:t>
            </a:r>
          </a:p>
        </p:txBody>
      </p:sp>
      <p:pic>
        <p:nvPicPr>
          <p:cNvPr id="8" name="Picture 7" descr="Ελληνική ιστορία - Νεοελληνική τέχνη - Η ζωή των Ελλήνων στα χρόνια της ...">
            <a:extLst>
              <a:ext uri="{FF2B5EF4-FFF2-40B4-BE49-F238E27FC236}">
                <a16:creationId xmlns:a16="http://schemas.microsoft.com/office/drawing/2014/main" id="{33F9F269-21E9-4C29-81F6-52151DC03761}"/>
              </a:ext>
            </a:extLst>
          </p:cNvPr>
          <p:cNvPicPr>
            <a:picLocks noChangeAspect="1"/>
          </p:cNvPicPr>
          <p:nvPr/>
        </p:nvPicPr>
        <p:blipFill>
          <a:blip r:embed="rId3"/>
          <a:stretch>
            <a:fillRect/>
          </a:stretch>
        </p:blipFill>
        <p:spPr>
          <a:xfrm>
            <a:off x="103834" y="2757226"/>
            <a:ext cx="4969747" cy="3922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27186AF2-7944-C765-6F04-50F1B2647208}"/>
              </a:ext>
            </a:extLst>
          </p:cNvPr>
          <p:cNvSpPr txBox="1"/>
          <p:nvPr/>
        </p:nvSpPr>
        <p:spPr>
          <a:xfrm>
            <a:off x="5366660" y="2896709"/>
            <a:ext cx="491988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DOWRY DURING THE OTTOMAN EMPIRE, WAS A WRITTEN TERM, THE "DOWRY AGREEMENT', AGREED BY THE PARENTS BEFORE THE MARRIAGE AND DETERMINED THE DOWRY THAT THE BRIDE WOULD GIVE TO THE GROOM. DOWRIES INCLUDED MOVABLE ASSETS AND OTHER ASSETS AND THE AGREEMENTS WERE OFFICIALLY RECORDED, OFTEN BY PRIESTS OR TEACHERS.</a:t>
            </a:r>
          </a:p>
        </p:txBody>
      </p:sp>
      <p:sp>
        <p:nvSpPr>
          <p:cNvPr id="12" name="TextBox 11">
            <a:extLst>
              <a:ext uri="{FF2B5EF4-FFF2-40B4-BE49-F238E27FC236}">
                <a16:creationId xmlns:a16="http://schemas.microsoft.com/office/drawing/2014/main" id="{5D0938D4-DF65-0943-C034-FF44CEC0DB12}"/>
              </a:ext>
            </a:extLst>
          </p:cNvPr>
          <p:cNvSpPr txBox="1"/>
          <p:nvPr/>
        </p:nvSpPr>
        <p:spPr>
          <a:xfrm>
            <a:off x="6457231" y="1444585"/>
            <a:ext cx="21813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rPr>
              <a:t>1453 – 1832 A.D. </a:t>
            </a:r>
            <a:endParaRPr lang="en-US">
              <a:solidFill>
                <a:schemeClr val="bg1"/>
              </a:solidFill>
            </a:endParaRPr>
          </a:p>
        </p:txBody>
      </p:sp>
    </p:spTree>
    <p:extLst>
      <p:ext uri="{BB962C8B-B14F-4D97-AF65-F5344CB8AC3E}">
        <p14:creationId xmlns:p14="http://schemas.microsoft.com/office/powerpoint/2010/main" val="689968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20</cp:revision>
  <dcterms:created xsi:type="dcterms:W3CDTF">2025-11-24T20:20:44Z</dcterms:created>
  <dcterms:modified xsi:type="dcterms:W3CDTF">2026-05-12T08:03:23Z</dcterms:modified>
</cp:coreProperties>
</file>